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69" r:id="rId6"/>
    <p:sldId id="273" r:id="rId7"/>
    <p:sldId id="266" r:id="rId8"/>
    <p:sldId id="259" r:id="rId9"/>
    <p:sldId id="260" r:id="rId10"/>
    <p:sldId id="261" r:id="rId11"/>
    <p:sldId id="262" r:id="rId12"/>
    <p:sldId id="263" r:id="rId13"/>
    <p:sldId id="264" r:id="rId14"/>
    <p:sldId id="267" r:id="rId15"/>
    <p:sldId id="268" r:id="rId16"/>
    <p:sldId id="274" r:id="rId17"/>
    <p:sldId id="275" r:id="rId18"/>
    <p:sldId id="271" r:id="rId19"/>
    <p:sldId id="272" r:id="rId20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pitchFamily="34" charset="0"/>
        <a:ea typeface="標楷體" pitchFamily="65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588" autoAdjust="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>
                <a:ea typeface="SimHei" pitchFamily="2" charset="-122"/>
              </a:rPr>
              <a:t>Internal Use</a:t>
            </a:r>
            <a:endParaRPr lang="zh-TW" altLang="en-US" sz="1400" b="1">
              <a:ea typeface="新細明體" pitchFamily="18" charset="-120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608013" y="6226175"/>
            <a:ext cx="28813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Copyright © MediaTek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 Inc. </a:t>
            </a:r>
            <a:r>
              <a:rPr lang="en-US" sz="1000">
                <a:solidFill>
                  <a:srgbClr val="777777"/>
                </a:solidFill>
                <a:ea typeface="SimHei" pitchFamily="2" charset="-122"/>
              </a:rPr>
              <a:t>All rights reserved</a:t>
            </a:r>
            <a:r>
              <a:rPr lang="en-US" altLang="zh-TW" sz="1000">
                <a:solidFill>
                  <a:srgbClr val="777777"/>
                </a:solidFill>
                <a:ea typeface="SimHei" pitchFamily="2" charset="-122"/>
              </a:rPr>
              <a:t>.</a:t>
            </a:r>
            <a:endParaRPr lang="en-US" sz="1000">
              <a:solidFill>
                <a:srgbClr val="777777"/>
              </a:solidFill>
              <a:ea typeface="SimHei" pitchFamily="2" charset="-122"/>
            </a:endParaRPr>
          </a:p>
        </p:txBody>
      </p:sp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pitchFamily="34" charset="0"/>
              <a:buNone/>
              <a:defRPr/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1349A-CC95-4C4B-9015-F6ED95CDF77B}" type="datetime1">
              <a:rPr lang="ja-JP" altLang="en-US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62E07C-65DB-4521-A2CE-E775E56AE11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E2920-67CE-4227-A81B-C232DD4CE9CA}" type="datetime1">
              <a:rPr lang="ja-JP" altLang="en-US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C51E0-1F66-4C02-958F-2025E0C5B75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27063" y="1123950"/>
            <a:ext cx="8054975" cy="49545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74E9DF-EA8F-459C-AB4B-20398E90DA90}" type="datetime1">
              <a:rPr lang="ja-JP" altLang="en-US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1BA81-C330-4FA7-8228-AB0E63AFA87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3F20D-221C-4AE8-A629-EF3B50EE8628}" type="datetime1">
              <a:rPr lang="ja-JP" altLang="en-US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137DD4-F819-427C-9D78-AB9030E6809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C7C1D-31A2-472C-B66A-E60BF5DAF3D8}" type="datetime1">
              <a:rPr lang="ja-JP" altLang="en-US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3FC1B-DA4C-494A-BD87-4CCBFBFB0D5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85BA5-A9D4-495D-B9E5-C016D51D686A}" type="datetime1">
              <a:rPr lang="ja-JP" altLang="en-US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30685-455F-49C3-9E6F-A404D39532C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9218A-620C-47F4-8E87-1F67DC416C78}" type="datetime1">
              <a:rPr lang="ja-JP" altLang="en-US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1F70A-25F7-4815-91F5-F4D713F7019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39EE0-B588-4FA7-9BD7-1C4272A158D3}" type="datetime1">
              <a:rPr lang="ja-JP" altLang="en-US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F4F20-F520-4FAC-9C0E-5FCEF9823E8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CBD7D-9B5F-4F86-A87D-9823E7816124}" type="datetime1">
              <a:rPr lang="ja-JP" altLang="en-US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243C2A-35F8-4D45-86DC-B874C3837C3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676CB-F661-4443-8188-8A8346F9F754}" type="datetime1">
              <a:rPr lang="ja-JP" altLang="en-US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B3AE7-EB6F-4F81-ABF0-CE266CCEEDF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760AE-2AD9-4675-9DFE-D95A4D5FE532}" type="datetime1">
              <a:rPr lang="ja-JP" altLang="en-US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BE196-B61D-4BE9-9168-B24C571E60DB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F9342-3689-4510-A444-A4E5A9EEBBB4}" type="datetime1">
              <a:rPr lang="ja-JP" altLang="en-US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B9EAF-1336-4ECD-AB90-9521CCCAC93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5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CN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92500" y="6237288"/>
            <a:ext cx="83820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19BB0E53-A2F6-4308-90E6-005B277C2F16}" type="datetime1">
              <a:rPr lang="ja-JP" altLang="en-US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013" y="6232525"/>
            <a:ext cx="2881312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 altLang="zh-TW"/>
              <a:t>Copyright © MediaTek Inc. All rights reserved.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fld id="{B328857C-CB37-4AAD-B199-2B7FDE33B38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>
                <a:ea typeface="SimHei" pitchFamily="2" charset="-122"/>
              </a:rPr>
              <a:t>Internal Use</a:t>
            </a:r>
            <a:endParaRPr lang="zh-TW" altLang="en-US" sz="1400" b="1">
              <a:ea typeface="新細明體" pitchFamily="18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標楷體" pitchFamily="65" charset="-12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pitchFamily="34" charset="0"/>
        <a:buChar char="•"/>
        <a:defRPr kumimoji="1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ED6D00"/>
        </a:buClr>
        <a:buFont typeface="Arial" pitchFamily="34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Tool Introduce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5724525" y="5621338"/>
            <a:ext cx="3109913" cy="889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/>
              <a:t>2013/07/17</a:t>
            </a:r>
            <a:endParaRPr lang="en-US" altLang="zh-TW" sz="1400" dirty="0"/>
          </a:p>
          <a:p>
            <a:pPr algn="r" fontAlgn="ctr">
              <a:spcBef>
                <a:spcPct val="50000"/>
              </a:spcBef>
            </a:pPr>
            <a:r>
              <a:rPr lang="en-US" sz="1400" dirty="0"/>
              <a:t>Presenter</a:t>
            </a:r>
            <a:r>
              <a:rPr lang="en-US" altLang="zh-TW" sz="1400" dirty="0"/>
              <a:t> </a:t>
            </a:r>
            <a:r>
              <a:rPr lang="en-US" altLang="zh-TW" sz="1400" dirty="0" smtClean="0"/>
              <a:t>(Wenping Liu</a:t>
            </a:r>
            <a:r>
              <a:rPr lang="en-US" altLang="zh-TW" sz="1400" dirty="0" smtClean="0">
                <a:ea typeface="新細明體" charset="-120"/>
              </a:rPr>
              <a:t>)</a:t>
            </a:r>
            <a:endParaRPr lang="en-US" altLang="zh-TW" sz="1400" dirty="0">
              <a:ea typeface="新細明體" charset="-120"/>
            </a:endParaRPr>
          </a:p>
          <a:p>
            <a:pPr algn="r" fontAlgn="ctr">
              <a:spcBef>
                <a:spcPct val="20000"/>
              </a:spcBef>
            </a:pPr>
            <a:r>
              <a:rPr lang="en-US" sz="1400" dirty="0"/>
              <a:t>Department </a:t>
            </a:r>
            <a:r>
              <a:rPr lang="en-US" altLang="zh-TW" sz="1400" dirty="0" smtClean="0"/>
              <a:t>(</a:t>
            </a:r>
            <a:r>
              <a:rPr lang="en-US" sz="1400" dirty="0" smtClean="0"/>
              <a:t>ACS7/ST</a:t>
            </a:r>
            <a:r>
              <a:rPr lang="en-US" altLang="zh-TW" sz="1400" dirty="0" smtClean="0"/>
              <a:t>)</a:t>
            </a:r>
            <a:endParaRPr lang="en-US" sz="1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7038" y="152400"/>
            <a:ext cx="8059738" cy="658813"/>
          </a:xfrm>
        </p:spPr>
        <p:txBody>
          <a:bodyPr/>
          <a:lstStyle/>
          <a:p>
            <a:pPr lvl="1"/>
            <a:r>
              <a:rPr lang="en-US" altLang="zh-CN" dirty="0" smtClean="0">
                <a:solidFill>
                  <a:srgbClr val="0070C0"/>
                </a:solidFill>
              </a:rPr>
              <a:t>New UI Modify Item </a:t>
            </a:r>
            <a:r>
              <a:rPr lang="en-US" altLang="zh-CN" dirty="0" smtClean="0"/>
              <a:t>- Engineer Mode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435975" cy="5183188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Engineer Mode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Engineer mode use for setup all write option, such as select database file, </a:t>
            </a:r>
            <a:r>
              <a:rPr lang="en-US" altLang="zh-CN" sz="1600" dirty="0" err="1" smtClean="0">
                <a:solidFill>
                  <a:schemeClr val="tx2"/>
                </a:solidFill>
              </a:rPr>
              <a:t>config</a:t>
            </a:r>
            <a:endParaRPr lang="en-US" altLang="zh-CN" sz="1600" dirty="0" smtClean="0">
              <a:solidFill>
                <a:schemeClr val="tx2"/>
              </a:solidFill>
            </a:endParaRP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chemeClr val="tx2"/>
                </a:solidFill>
              </a:rPr>
              <a:t>head check string. The mode is the default login mode, The </a:t>
            </a:r>
            <a:r>
              <a:rPr lang="en-US" altLang="zh-CN" sz="1600" dirty="0" smtClean="0">
                <a:solidFill>
                  <a:srgbClr val="FF0000"/>
                </a:solidFill>
              </a:rPr>
              <a:t>default password is ‘0000’</a:t>
            </a:r>
            <a:r>
              <a:rPr lang="en-US" altLang="zh-CN" sz="1600" dirty="0" smtClean="0">
                <a:solidFill>
                  <a:schemeClr val="tx2"/>
                </a:solidFill>
              </a:rPr>
              <a:t>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Use the Menu – </a:t>
            </a:r>
            <a:r>
              <a:rPr lang="en-US" altLang="zh-CN" sz="1600" dirty="0" smtClean="0">
                <a:solidFill>
                  <a:srgbClr val="00B050"/>
                </a:solidFill>
              </a:rPr>
              <a:t>’Identity-&gt;Engineer-&gt;</a:t>
            </a:r>
            <a:r>
              <a:rPr lang="en-US" altLang="zh-CN" sz="1600" dirty="0" err="1" smtClean="0">
                <a:solidFill>
                  <a:srgbClr val="00B050"/>
                </a:solidFill>
              </a:rPr>
              <a:t>SwitchToOperator</a:t>
            </a:r>
            <a:r>
              <a:rPr lang="en-US" altLang="zh-CN" sz="1600" dirty="0" smtClean="0">
                <a:solidFill>
                  <a:srgbClr val="00B050"/>
                </a:solidFill>
              </a:rPr>
              <a:t>’ </a:t>
            </a:r>
            <a:r>
              <a:rPr lang="en-US" altLang="zh-CN" sz="1600" dirty="0" smtClean="0">
                <a:solidFill>
                  <a:schemeClr val="tx2"/>
                </a:solidFill>
              </a:rPr>
              <a:t>to switch to operator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chemeClr val="tx2"/>
                </a:solidFill>
              </a:rPr>
              <a:t>mode, don`t password.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chemeClr val="tx2"/>
                </a:solidFill>
              </a:rPr>
              <a:t>    </a:t>
            </a:r>
          </a:p>
          <a:p>
            <a:pPr lvl="1">
              <a:buClr>
                <a:srgbClr val="00B050"/>
              </a:buClr>
              <a:buNone/>
            </a:pPr>
            <a:endParaRPr lang="en-US" altLang="zh-CN" sz="1600" dirty="0" smtClean="0">
              <a:solidFill>
                <a:schemeClr val="tx2"/>
              </a:solidFill>
            </a:endParaRPr>
          </a:p>
          <a:p>
            <a:pPr lvl="1">
              <a:buClr>
                <a:srgbClr val="00B050"/>
              </a:buClr>
              <a:buNone/>
            </a:pPr>
            <a:endParaRPr lang="en-US" altLang="zh-CN" sz="1600" dirty="0" smtClean="0">
              <a:solidFill>
                <a:schemeClr val="tx2"/>
              </a:solidFill>
            </a:endParaRP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Use the Menu – </a:t>
            </a:r>
            <a:r>
              <a:rPr lang="en-US" altLang="zh-CN" sz="1600" dirty="0" smtClean="0">
                <a:solidFill>
                  <a:srgbClr val="00B050"/>
                </a:solidFill>
              </a:rPr>
              <a:t>’Identity-&gt; Engineer-&gt; </a:t>
            </a:r>
            <a:r>
              <a:rPr lang="en-US" altLang="zh-CN" sz="1600" dirty="0" err="1" smtClean="0">
                <a:solidFill>
                  <a:srgbClr val="00B050"/>
                </a:solidFill>
              </a:rPr>
              <a:t>ChangePasswd</a:t>
            </a:r>
            <a:r>
              <a:rPr lang="en-US" altLang="zh-CN" sz="1600" dirty="0" smtClean="0">
                <a:solidFill>
                  <a:srgbClr val="00B050"/>
                </a:solidFill>
              </a:rPr>
              <a:t>’ </a:t>
            </a:r>
            <a:r>
              <a:rPr lang="en-US" altLang="zh-CN" sz="1600" dirty="0" smtClean="0">
                <a:solidFill>
                  <a:schemeClr val="tx2"/>
                </a:solidFill>
              </a:rPr>
              <a:t>to Modify the engineer password.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4495800"/>
            <a:ext cx="30003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2362200"/>
            <a:ext cx="26765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3886200"/>
            <a:ext cx="24860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右箭头 7"/>
          <p:cNvSpPr/>
          <p:nvPr/>
        </p:nvSpPr>
        <p:spPr bwMode="auto">
          <a:xfrm>
            <a:off x="4267200" y="4953000"/>
            <a:ext cx="1143000" cy="304800"/>
          </a:xfrm>
          <a:prstGeom prst="rightArrow">
            <a:avLst>
              <a:gd name="adj1" fmla="val 50000"/>
              <a:gd name="adj2" fmla="val 96342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059738" cy="658813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New UI Modify Item </a:t>
            </a:r>
            <a:r>
              <a:rPr lang="en-US" altLang="zh-CN" dirty="0" smtClean="0"/>
              <a:t>- Operator Mode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435975" cy="5183188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sz="2400" dirty="0" smtClean="0">
                <a:solidFill>
                  <a:srgbClr val="0070C0"/>
                </a:solidFill>
              </a:rPr>
              <a:t>Operator Mode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Operator mode have no </a:t>
            </a:r>
            <a:r>
              <a:rPr lang="en-US" altLang="zh-CN" sz="1600" dirty="0" smtClean="0"/>
              <a:t>authority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modify UI </a:t>
            </a:r>
            <a:r>
              <a:rPr lang="en-US" altLang="zh-CN" sz="1600" dirty="0" err="1" smtClean="0"/>
              <a:t>config</a:t>
            </a:r>
            <a:r>
              <a:rPr lang="en-US" altLang="zh-CN" sz="1600" dirty="0" smtClean="0"/>
              <a:t>. This mode only have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select </a:t>
            </a:r>
            <a:r>
              <a:rPr lang="en-US" altLang="zh-CN" sz="1600" dirty="0" err="1" smtClean="0"/>
              <a:t>comPort</a:t>
            </a:r>
            <a:r>
              <a:rPr lang="en-US" altLang="zh-CN" sz="1600" dirty="0" smtClean="0"/>
              <a:t> num</a:t>
            </a:r>
            <a:r>
              <a:rPr lang="zh-CN" altLang="en-US" sz="1600" dirty="0" smtClean="0"/>
              <a:t>、</a:t>
            </a:r>
            <a:r>
              <a:rPr lang="en-US" altLang="zh-CN" sz="1600" dirty="0" smtClean="0"/>
              <a:t>click Quit and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Start button authority.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Use menu -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‘</a:t>
            </a:r>
            <a:r>
              <a:rPr lang="en-US" altLang="zh-CN" sz="1600" dirty="0" smtClean="0">
                <a:solidFill>
                  <a:srgbClr val="00B050"/>
                </a:solidFill>
              </a:rPr>
              <a:t>Identify-&gt;Operator-&gt;</a:t>
            </a:r>
            <a:r>
              <a:rPr lang="en-US" altLang="zh-CN" sz="1600" dirty="0" err="1" smtClean="0">
                <a:solidFill>
                  <a:srgbClr val="00B050"/>
                </a:solidFill>
              </a:rPr>
              <a:t>SwitchToEngineer</a:t>
            </a:r>
            <a:r>
              <a:rPr lang="en-US" altLang="zh-CN" sz="1600" dirty="0" smtClean="0"/>
              <a:t>’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chemeClr val="tx2"/>
                </a:solidFill>
              </a:rPr>
              <a:t>When switch to engineer mode,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chemeClr val="tx2"/>
                </a:solidFill>
              </a:rPr>
              <a:t> need input the engineer password.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7700" y="804882"/>
            <a:ext cx="46101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828800"/>
            <a:ext cx="27527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563004" cy="658813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New UI Modify Item </a:t>
            </a:r>
            <a:r>
              <a:rPr lang="en-US" altLang="zh-CN" sz="2800" dirty="0" smtClean="0"/>
              <a:t>- Head check mechanism 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435975" cy="5183188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Function Select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The  option is about</a:t>
            </a:r>
          </a:p>
          <a:p>
            <a:pPr lvl="1">
              <a:buNone/>
            </a:pPr>
            <a:r>
              <a:rPr lang="en-US" altLang="zh-CN" sz="1600" dirty="0" smtClean="0"/>
              <a:t>which type data will be </a:t>
            </a:r>
            <a:r>
              <a:rPr lang="en-US" altLang="zh-CN" sz="1600" dirty="0" smtClean="0"/>
              <a:t>write </a:t>
            </a:r>
            <a:r>
              <a:rPr lang="en-US" altLang="zh-CN" sz="1600" dirty="0" smtClean="0"/>
              <a:t>to</a:t>
            </a:r>
          </a:p>
          <a:p>
            <a:pPr lvl="1">
              <a:buNone/>
            </a:pPr>
            <a:r>
              <a:rPr lang="en-US" altLang="zh-CN" sz="1600" dirty="0" smtClean="0"/>
              <a:t> target at one time. For example,</a:t>
            </a:r>
          </a:p>
          <a:p>
            <a:pPr lvl="1">
              <a:buNone/>
            </a:pPr>
            <a:r>
              <a:rPr lang="en-US" altLang="zh-CN" sz="1600" dirty="0" smtClean="0"/>
              <a:t> if you select IMEI&amp;BT, you can </a:t>
            </a:r>
          </a:p>
          <a:p>
            <a:pPr lvl="1">
              <a:buNone/>
            </a:pPr>
            <a:r>
              <a:rPr lang="en-US" altLang="zh-CN" sz="1600" dirty="0" smtClean="0"/>
              <a:t>write IMEI and BT address to </a:t>
            </a:r>
          </a:p>
          <a:p>
            <a:pPr lvl="1">
              <a:buNone/>
            </a:pPr>
            <a:r>
              <a:rPr lang="en-US" altLang="zh-CN" sz="1600" dirty="0" smtClean="0"/>
              <a:t>target at one time. 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sz="2400" dirty="0" smtClean="0">
                <a:solidFill>
                  <a:srgbClr val="0070C0"/>
                </a:solidFill>
                <a:cs typeface="+mn-cs"/>
              </a:rPr>
              <a:t>Header </a:t>
            </a:r>
            <a:r>
              <a:rPr lang="en-US" altLang="zh-CN" sz="2400" dirty="0" smtClean="0">
                <a:solidFill>
                  <a:srgbClr val="0070C0"/>
                </a:solidFill>
                <a:cs typeface="+mn-cs"/>
              </a:rPr>
              <a:t>Option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/>
              <a:t>This is when you </a:t>
            </a:r>
            <a:r>
              <a:rPr lang="en-US" altLang="zh-CN" sz="1600" dirty="0" smtClean="0">
                <a:solidFill>
                  <a:srgbClr val="FF0000"/>
                </a:solidFill>
              </a:rPr>
              <a:t>want</a:t>
            </a:r>
            <a:r>
              <a:rPr lang="en-US" altLang="zh-CN" sz="1600" dirty="0" smtClean="0"/>
              <a:t> </a:t>
            </a:r>
            <a:r>
              <a:rPr lang="en-US" altLang="zh-CN" sz="1600" dirty="0" smtClean="0">
                <a:solidFill>
                  <a:srgbClr val="FF0000"/>
                </a:solidFill>
              </a:rPr>
              <a:t>to check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the scan data is valid or not</a:t>
            </a:r>
            <a:r>
              <a:rPr lang="en-US" altLang="zh-CN" sz="1600" dirty="0" smtClean="0"/>
              <a:t>, you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can turn on the </a:t>
            </a:r>
            <a:r>
              <a:rPr lang="en-US" altLang="zh-CN" sz="1600" dirty="0" smtClean="0"/>
              <a:t>header </a:t>
            </a:r>
            <a:r>
              <a:rPr lang="en-US" altLang="zh-CN" sz="1600" dirty="0" smtClean="0"/>
              <a:t>check. Ex,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if the </a:t>
            </a:r>
            <a:r>
              <a:rPr lang="en-US" altLang="zh-CN" sz="1600" dirty="0" err="1" smtClean="0"/>
              <a:t>wifi</a:t>
            </a:r>
            <a:r>
              <a:rPr lang="en-US" altLang="zh-CN" sz="1600" dirty="0" smtClean="0"/>
              <a:t> </a:t>
            </a:r>
            <a:r>
              <a:rPr lang="en-US" altLang="zh-CN" sz="1600" dirty="0" smtClean="0"/>
              <a:t>address previous 3bits </a:t>
            </a:r>
            <a:r>
              <a:rPr lang="en-US" altLang="zh-CN" sz="1600" dirty="0" smtClean="0"/>
              <a:t>must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 </a:t>
            </a:r>
            <a:r>
              <a:rPr lang="en-US" altLang="zh-CN" sz="1600" dirty="0" smtClean="0"/>
              <a:t>“123”, you can turn on  check </a:t>
            </a:r>
            <a:r>
              <a:rPr lang="en-US" altLang="zh-CN" sz="1600" dirty="0" smtClean="0"/>
              <a:t>BT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 </a:t>
            </a:r>
            <a:r>
              <a:rPr lang="en-US" altLang="zh-CN" sz="1600" dirty="0" smtClean="0"/>
              <a:t>address </a:t>
            </a:r>
            <a:r>
              <a:rPr lang="en-US" altLang="zh-CN" sz="1600" dirty="0" smtClean="0"/>
              <a:t>header, </a:t>
            </a:r>
            <a:r>
              <a:rPr lang="en-US" altLang="zh-CN" sz="1600" dirty="0" smtClean="0"/>
              <a:t>and </a:t>
            </a:r>
            <a:r>
              <a:rPr lang="en-US" altLang="zh-CN" sz="1600" dirty="0" smtClean="0"/>
              <a:t>configuration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the header </a:t>
            </a:r>
            <a:r>
              <a:rPr lang="en-US" altLang="zh-CN" sz="1600" dirty="0" smtClean="0"/>
              <a:t>BT address string is “123”.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8180" y="785794"/>
            <a:ext cx="4624414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059738" cy="658813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New UI Modify Item </a:t>
            </a:r>
            <a:r>
              <a:rPr lang="en-US" altLang="zh-CN" dirty="0" smtClean="0"/>
              <a:t>- Scan Dialog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914400"/>
            <a:ext cx="8435975" cy="5183188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Scan Data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Enable the edit control option </a:t>
            </a:r>
            <a:r>
              <a:rPr lang="en-US" altLang="zh-CN" sz="1600" dirty="0" smtClean="0"/>
              <a:t>base on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what do you select in the </a:t>
            </a:r>
            <a:r>
              <a:rPr lang="en-US" altLang="zh-CN" sz="1600" dirty="0" smtClean="0"/>
              <a:t>configuration </a:t>
            </a:r>
            <a:r>
              <a:rPr lang="en-US" altLang="zh-CN" sz="1600" dirty="0" smtClean="0"/>
              <a:t>panel.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If </a:t>
            </a:r>
            <a:r>
              <a:rPr lang="en-US" altLang="zh-CN" sz="1600" dirty="0" smtClean="0">
                <a:solidFill>
                  <a:srgbClr val="FF0000"/>
                </a:solidFill>
              </a:rPr>
              <a:t>Header </a:t>
            </a:r>
            <a:r>
              <a:rPr lang="en-US" altLang="zh-CN" sz="1600" dirty="0" smtClean="0">
                <a:solidFill>
                  <a:srgbClr val="FF0000"/>
                </a:solidFill>
              </a:rPr>
              <a:t>check is turn on</a:t>
            </a:r>
            <a:r>
              <a:rPr lang="en-US" altLang="zh-CN" sz="1600" dirty="0" smtClean="0"/>
              <a:t>, the corresponding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/>
              <a:t>header </a:t>
            </a:r>
            <a:r>
              <a:rPr lang="en-US" altLang="zh-CN" sz="1600" dirty="0" smtClean="0"/>
              <a:t>string will show on edit control tail.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The current scan data will be highlight.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The edit control </a:t>
            </a:r>
            <a:r>
              <a:rPr lang="en-US" altLang="zh-CN" sz="1600" dirty="0" smtClean="0">
                <a:solidFill>
                  <a:srgbClr val="FF0000"/>
                </a:solidFill>
              </a:rPr>
              <a:t>will be disabled when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scan data finish and </a:t>
            </a:r>
            <a:r>
              <a:rPr lang="en-US" altLang="zh-CN" sz="1600" dirty="0" smtClean="0">
                <a:solidFill>
                  <a:srgbClr val="FF0000"/>
                </a:solidFill>
              </a:rPr>
              <a:t>header </a:t>
            </a:r>
            <a:r>
              <a:rPr lang="en-US" altLang="zh-CN" sz="1600" dirty="0" smtClean="0">
                <a:solidFill>
                  <a:srgbClr val="FF0000"/>
                </a:solidFill>
              </a:rPr>
              <a:t>check pass</a:t>
            </a:r>
            <a:r>
              <a:rPr lang="en-US" altLang="zh-CN" sz="1600" dirty="0" smtClean="0">
                <a:solidFill>
                  <a:schemeClr val="tx2"/>
                </a:solidFill>
              </a:rPr>
              <a:t>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When finish scan all data and click ‘OK’,</a:t>
            </a:r>
          </a:p>
          <a:p>
            <a:pPr lvl="1">
              <a:buNone/>
            </a:pPr>
            <a:r>
              <a:rPr lang="en-US" altLang="zh-CN" sz="1600" dirty="0" smtClean="0"/>
              <a:t>tool will check all data is valid or not. </a:t>
            </a:r>
            <a:r>
              <a:rPr lang="en-US" altLang="zh-CN" sz="1600" dirty="0" smtClean="0">
                <a:solidFill>
                  <a:srgbClr val="FF0000"/>
                </a:solidFill>
              </a:rPr>
              <a:t>If the</a:t>
            </a:r>
          </a:p>
          <a:p>
            <a:pPr lvl="1"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 data is invalid, corresponding edit control</a:t>
            </a:r>
          </a:p>
          <a:p>
            <a:pPr lvl="1">
              <a:buNone/>
            </a:pPr>
            <a:r>
              <a:rPr lang="en-US" altLang="zh-CN" sz="1600" dirty="0" smtClean="0">
                <a:solidFill>
                  <a:srgbClr val="FF0000"/>
                </a:solidFill>
              </a:rPr>
              <a:t> will be highlight</a:t>
            </a:r>
            <a:r>
              <a:rPr lang="en-US" altLang="zh-CN" sz="1600" dirty="0" smtClean="0"/>
              <a:t>.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When finish one write flow, this panel </a:t>
            </a:r>
          </a:p>
          <a:p>
            <a:pPr lvl="1">
              <a:buClr>
                <a:srgbClr val="00B050"/>
              </a:buClr>
              <a:buNone/>
            </a:pPr>
            <a:r>
              <a:rPr lang="en-US" altLang="zh-CN" sz="1600" dirty="0" smtClean="0">
                <a:solidFill>
                  <a:schemeClr val="tx2"/>
                </a:solidFill>
              </a:rPr>
              <a:t>will be </a:t>
            </a:r>
            <a:r>
              <a:rPr lang="en-US" altLang="zh-CN" sz="1600" dirty="0" smtClean="0"/>
              <a:t>show again.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4018" y="1000108"/>
            <a:ext cx="369570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Tool write procedure example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5072075"/>
            <a:ext cx="1214445" cy="92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UART or USB VCOM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FP/SP/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Rndis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Dongle/…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mode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 /AT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operator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Function select – choose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Barcode&amp;IMEI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Header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option – if check data, turn it 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database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Insert cable make phone enter ‘META mode’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306" y="5143512"/>
            <a:ext cx="1143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3714752"/>
            <a:ext cx="293370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05625" y="4000504"/>
            <a:ext cx="223837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SN Write Example </a:t>
            </a:r>
            <a:r>
              <a:rPr lang="en-US" altLang="zh-CN" dirty="0" smtClean="0"/>
              <a:t>- </a:t>
            </a:r>
            <a:r>
              <a:rPr lang="en-US" altLang="zh-CN" sz="2200" dirty="0" smtClean="0"/>
              <a:t>Barcode &amp; IMEI(META Mode)</a:t>
            </a:r>
            <a:endParaRPr lang="zh-CN" altLang="en-US" sz="22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14</a:t>
            </a:fld>
            <a:endParaRPr lang="en-US" altLang="ja-JP"/>
          </a:p>
        </p:txBody>
      </p:sp>
      <p:sp>
        <p:nvSpPr>
          <p:cNvPr id="18" name="椭圆 17"/>
          <p:cNvSpPr/>
          <p:nvPr/>
        </p:nvSpPr>
        <p:spPr>
          <a:xfrm>
            <a:off x="7905757" y="442913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291254" y="478632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28934" y="521495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928670"/>
            <a:ext cx="27908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椭圆 22"/>
          <p:cNvSpPr/>
          <p:nvPr/>
        </p:nvSpPr>
        <p:spPr>
          <a:xfrm>
            <a:off x="8286776" y="192880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85720" y="4929198"/>
            <a:ext cx="857256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928670"/>
            <a:ext cx="182880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椭圆 21"/>
          <p:cNvSpPr/>
          <p:nvPr/>
        </p:nvSpPr>
        <p:spPr>
          <a:xfrm>
            <a:off x="5786446" y="214311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786446" y="164305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786446" y="114298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85917" y="514351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714480" y="5429264"/>
            <a:ext cx="571503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3786190"/>
            <a:ext cx="21431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comPort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– UART or USB VCOM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target type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FP/SP/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Rndis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Dongle/…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mode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MEAT mode /AT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operator </a:t>
            </a:r>
            <a:r>
              <a:rPr lang="en-US" altLang="zh-CN" sz="1400" dirty="0" err="1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config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button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Function select – choose 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Barc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/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IMEI/BT/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Wifi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Header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option – if check data, turn it on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select correct database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Click ‘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Start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to scan data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Insert cable make phone enter ‘META mode’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If 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Write Result Indicator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turn 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Green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mean write </a:t>
            </a:r>
            <a:r>
              <a:rPr lang="en-US" altLang="zh-CN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success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Red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mead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write </a:t>
            </a:r>
            <a:r>
              <a:rPr lang="en-US" altLang="zh-CN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fail</a:t>
            </a: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306" y="5143512"/>
            <a:ext cx="1143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3714752"/>
            <a:ext cx="293370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SN Write Example </a:t>
            </a:r>
            <a:r>
              <a:rPr lang="en-US" altLang="zh-CN" dirty="0" smtClean="0"/>
              <a:t>-</a:t>
            </a:r>
            <a:r>
              <a:rPr lang="en-US" altLang="zh-CN" dirty="0" smtClean="0"/>
              <a:t> </a:t>
            </a:r>
            <a:r>
              <a:rPr lang="en-US" altLang="zh-CN" sz="2200" dirty="0" err="1" smtClean="0"/>
              <a:t>Barc</a:t>
            </a:r>
            <a:r>
              <a:rPr lang="en-US" altLang="zh-CN" sz="2200" dirty="0" smtClean="0"/>
              <a:t>/IMEI/BT/</a:t>
            </a:r>
            <a:r>
              <a:rPr lang="en-US" altLang="zh-CN" sz="2200" dirty="0" err="1" smtClean="0"/>
              <a:t>Wifi</a:t>
            </a:r>
            <a:r>
              <a:rPr lang="en-US" altLang="zh-CN" sz="2200" dirty="0" smtClean="0"/>
              <a:t>(META </a:t>
            </a:r>
            <a:r>
              <a:rPr lang="en-US" altLang="zh-CN" sz="2200" dirty="0" smtClean="0"/>
              <a:t>Mode)</a:t>
            </a:r>
            <a:endParaRPr lang="zh-CN" altLang="en-US" sz="22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15</a:t>
            </a:fld>
            <a:endParaRPr lang="en-US" altLang="ja-JP"/>
          </a:p>
        </p:txBody>
      </p:sp>
      <p:sp>
        <p:nvSpPr>
          <p:cNvPr id="18" name="椭圆 17"/>
          <p:cNvSpPr/>
          <p:nvPr/>
        </p:nvSpPr>
        <p:spPr>
          <a:xfrm>
            <a:off x="7905757" y="442913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291254" y="478632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28934" y="521495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928670"/>
            <a:ext cx="27908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椭圆 22"/>
          <p:cNvSpPr/>
          <p:nvPr/>
        </p:nvSpPr>
        <p:spPr>
          <a:xfrm>
            <a:off x="8286776" y="192880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85720" y="4929198"/>
            <a:ext cx="857256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928670"/>
            <a:ext cx="182880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椭圆 21"/>
          <p:cNvSpPr/>
          <p:nvPr/>
        </p:nvSpPr>
        <p:spPr>
          <a:xfrm>
            <a:off x="5786446" y="214311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786446" y="164305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786446" y="114298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85917" y="500063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714480" y="5286388"/>
            <a:ext cx="571503" cy="707886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Phone</a:t>
            </a:r>
            <a:endParaRPr lang="en-US" altLang="zh-CN" sz="1000" dirty="0" smtClean="0">
              <a:solidFill>
                <a:schemeClr val="tx2"/>
              </a:solidFill>
              <a:latin typeface="+mn-lt"/>
              <a:cs typeface="Courier New" pitchFamily="49" charset="0"/>
            </a:endParaRP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Enter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</a:p>
          <a:p>
            <a:pPr eaLnBrk="0" hangingPunct="0"/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mode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5286388"/>
            <a:ext cx="11049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3786190"/>
            <a:ext cx="21431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5072075"/>
            <a:ext cx="1214445" cy="92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842951"/>
            <a:ext cx="8858279" cy="5221306"/>
          </a:xfrm>
        </p:spPr>
        <p:txBody>
          <a:bodyPr/>
          <a:lstStyle/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选择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端口类型</a:t>
            </a:r>
            <a:r>
              <a:rPr lang="en-US" altLang="zh-CN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UART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或者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USB VCOM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2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选择 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手机类型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FP/SP/</a:t>
            </a:r>
            <a:r>
              <a:rPr lang="en-US" altLang="zh-CN" sz="1400" dirty="0" err="1" smtClean="0">
                <a:ea typeface="微软雅黑" pitchFamily="34" charset="-122"/>
                <a:cs typeface="Times New Roman" pitchFamily="18" charset="0"/>
              </a:rPr>
              <a:t>Rndis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Dongle/…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选择 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写号模式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MEAT mode /AT mode</a:t>
            </a: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、点击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‘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系统配置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按钮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写号类型选项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选择写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IMEI+BT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头部检测功能选项 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–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需要检测数据正确性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, 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打开对应的选项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、选择正确的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Database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文件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8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、点击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开始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’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按钮扫描数据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9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、插入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USB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或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UART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数据线，让手机进入</a:t>
            </a: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META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模式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10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、如果</a:t>
            </a:r>
            <a:r>
              <a:rPr lang="zh-CN" altLang="en-US" sz="1400" dirty="0" smtClean="0">
                <a:solidFill>
                  <a:srgbClr val="0070C0"/>
                </a:solidFill>
                <a:ea typeface="微软雅黑" pitchFamily="34" charset="-122"/>
                <a:cs typeface="Times New Roman" pitchFamily="18" charset="0"/>
              </a:rPr>
              <a:t>写操作结果指示器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变成</a:t>
            </a:r>
            <a:endParaRPr lang="en-US" altLang="zh-CN" sz="1400" dirty="0" smtClean="0"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zh-CN" altLang="en-US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绿色</a:t>
            </a:r>
            <a:r>
              <a:rPr lang="zh-CN" altLang="en-US" sz="1400" dirty="0" smtClean="0">
                <a:ea typeface="微软雅黑" pitchFamily="34" charset="-122"/>
                <a:cs typeface="Times New Roman" pitchFamily="18" charset="0"/>
              </a:rPr>
              <a:t>表示写操作</a:t>
            </a:r>
            <a:r>
              <a:rPr lang="zh-CN" altLang="en-US" sz="1400" dirty="0" smtClean="0">
                <a:solidFill>
                  <a:srgbClr val="00B050"/>
                </a:solidFill>
                <a:ea typeface="微软雅黑" pitchFamily="34" charset="-122"/>
                <a:cs typeface="Times New Roman" pitchFamily="18" charset="0"/>
              </a:rPr>
              <a:t>成功</a:t>
            </a:r>
            <a:endParaRPr lang="en-US" altLang="zh-CN" sz="1400" dirty="0" smtClean="0">
              <a:solidFill>
                <a:srgbClr val="00B050"/>
              </a:solidFill>
              <a:ea typeface="微软雅黑" pitchFamily="34" charset="-122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1400" dirty="0" smtClean="0">
                <a:ea typeface="微软雅黑" pitchFamily="34" charset="-122"/>
                <a:cs typeface="Times New Roman" pitchFamily="18" charset="0"/>
              </a:rPr>
              <a:t>     - </a:t>
            </a:r>
            <a:r>
              <a:rPr lang="zh-CN" altLang="en-US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红色</a:t>
            </a:r>
            <a:r>
              <a:rPr lang="zh-CN" altLang="en-US" sz="1400" dirty="0" smtClean="0">
                <a:solidFill>
                  <a:schemeClr val="tx2"/>
                </a:solidFill>
                <a:ea typeface="微软雅黑" pitchFamily="34" charset="-122"/>
                <a:cs typeface="Times New Roman" pitchFamily="18" charset="0"/>
              </a:rPr>
              <a:t>表示写操作</a:t>
            </a:r>
            <a:r>
              <a:rPr lang="zh-CN" altLang="en-US" sz="1400" dirty="0" smtClean="0">
                <a:solidFill>
                  <a:srgbClr val="FF0000"/>
                </a:solidFill>
                <a:ea typeface="微软雅黑" pitchFamily="34" charset="-122"/>
                <a:cs typeface="Times New Roman" pitchFamily="18" charset="0"/>
              </a:rPr>
              <a:t>失败</a:t>
            </a:r>
            <a:endParaRPr lang="en-US" altLang="zh-CN" sz="1400" dirty="0" smtClean="0">
              <a:solidFill>
                <a:srgbClr val="FF0000"/>
              </a:solidFill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306" y="5143512"/>
            <a:ext cx="11430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3714752"/>
            <a:ext cx="293370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059738" cy="658813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SN </a:t>
            </a:r>
            <a:r>
              <a:rPr lang="zh-CN" altLang="en-US" dirty="0" smtClean="0">
                <a:solidFill>
                  <a:srgbClr val="0070C0"/>
                </a:solidFill>
              </a:rPr>
              <a:t>写号示范</a:t>
            </a:r>
            <a:r>
              <a:rPr lang="en-US" altLang="zh-CN" dirty="0" smtClean="0">
                <a:solidFill>
                  <a:srgbClr val="0070C0"/>
                </a:solidFill>
              </a:rPr>
              <a:t> </a:t>
            </a:r>
            <a:r>
              <a:rPr lang="en-US" altLang="zh-CN" dirty="0" smtClean="0"/>
              <a:t>-</a:t>
            </a:r>
            <a:r>
              <a:rPr lang="en-US" altLang="zh-CN" dirty="0" smtClean="0"/>
              <a:t> </a:t>
            </a:r>
            <a:r>
              <a:rPr lang="en-US" altLang="zh-CN" sz="2800" dirty="0" smtClean="0"/>
              <a:t>IMEI/BT(META </a:t>
            </a:r>
            <a:r>
              <a:rPr lang="en-US" altLang="zh-CN" sz="2800" dirty="0" smtClean="0"/>
              <a:t>Mode)</a:t>
            </a:r>
            <a:endParaRPr lang="zh-CN" altLang="en-US" sz="28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16</a:t>
            </a:fld>
            <a:endParaRPr lang="en-US" altLang="ja-JP"/>
          </a:p>
        </p:txBody>
      </p:sp>
      <p:sp>
        <p:nvSpPr>
          <p:cNvPr id="18" name="椭圆 17"/>
          <p:cNvSpPr/>
          <p:nvPr/>
        </p:nvSpPr>
        <p:spPr>
          <a:xfrm>
            <a:off x="7905757" y="442913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291254" y="478632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28934" y="5214950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857232"/>
            <a:ext cx="27908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椭圆 22"/>
          <p:cNvSpPr/>
          <p:nvPr/>
        </p:nvSpPr>
        <p:spPr>
          <a:xfrm>
            <a:off x="8286776" y="1857364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85720" y="4929198"/>
            <a:ext cx="857256" cy="3571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857232"/>
            <a:ext cx="1828800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椭圆 21"/>
          <p:cNvSpPr/>
          <p:nvPr/>
        </p:nvSpPr>
        <p:spPr>
          <a:xfrm>
            <a:off x="5786446" y="2071678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786446" y="1571612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786446" y="107154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785917" y="5000636"/>
            <a:ext cx="357190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643042" y="5303894"/>
            <a:ext cx="714380" cy="553998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zh-CN" altLang="en-US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手机开机进</a:t>
            </a:r>
            <a:r>
              <a:rPr lang="en-US" altLang="zh-CN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META </a:t>
            </a:r>
            <a:r>
              <a:rPr lang="zh-CN" altLang="en-US" sz="1000" dirty="0" smtClean="0">
                <a:solidFill>
                  <a:schemeClr val="tx2"/>
                </a:solidFill>
                <a:latin typeface="+mn-lt"/>
                <a:cs typeface="Courier New" pitchFamily="49" charset="0"/>
              </a:rPr>
              <a:t>模式</a:t>
            </a:r>
            <a:endParaRPr lang="zh-CN" altLang="en-US" sz="1000" dirty="0">
              <a:solidFill>
                <a:schemeClr val="tx2"/>
              </a:solidFill>
              <a:latin typeface="+mn-lt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How to debug when write fail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1B8C7-489E-4921-92FD-94EB1C5D2F8A}" type="datetime1">
              <a:rPr lang="ja-JP" altLang="en-US"/>
              <a:pPr/>
              <a:t>2013/7/18</a:t>
            </a:fld>
            <a:endParaRPr lang="en-US" altLang="ja-JP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/>
              <a:t>Copyright © MediaTek Inc. All rights reserved.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D0C08-6EA8-4538-8DA3-5B60935E926F}" type="slidenum">
              <a:rPr lang="en-US" altLang="ja-JP"/>
              <a:pPr/>
              <a:t>18</a:t>
            </a:fld>
            <a:endParaRPr lang="en-US" altLang="ja-JP"/>
          </a:p>
        </p:txBody>
      </p:sp>
      <p:sp>
        <p:nvSpPr>
          <p:cNvPr id="17" name="内容占位符 16"/>
          <p:cNvSpPr>
            <a:spLocks noGrp="1"/>
          </p:cNvSpPr>
          <p:nvPr>
            <p:ph idx="1"/>
          </p:nvPr>
        </p:nvSpPr>
        <p:spPr>
          <a:xfrm>
            <a:off x="214282" y="500042"/>
            <a:ext cx="8748745" cy="5578497"/>
          </a:xfrm>
        </p:spPr>
        <p:txBody>
          <a:bodyPr/>
          <a:lstStyle/>
          <a:p>
            <a:pPr>
              <a:buNone/>
            </a:pPr>
            <a:r>
              <a:rPr lang="en-US" altLang="zh-CN" sz="1800" dirty="0" smtClean="0">
                <a:solidFill>
                  <a:srgbClr val="00B0F0"/>
                </a:solidFill>
              </a:rPr>
              <a:t>1</a:t>
            </a:r>
            <a:r>
              <a:rPr lang="zh-CN" altLang="en-US" sz="1800" dirty="0" smtClean="0">
                <a:solidFill>
                  <a:srgbClr val="00B0F0"/>
                </a:solidFill>
              </a:rPr>
              <a:t>、</a:t>
            </a:r>
            <a:r>
              <a:rPr lang="en-US" altLang="zh-CN" sz="1800" dirty="0" smtClean="0">
                <a:solidFill>
                  <a:srgbClr val="00B0F0"/>
                </a:solidFill>
              </a:rPr>
              <a:t>What can I </a:t>
            </a:r>
            <a:r>
              <a:rPr lang="en-US" altLang="zh-CN" sz="1800" dirty="0" err="1" smtClean="0">
                <a:solidFill>
                  <a:srgbClr val="00B0F0"/>
                </a:solidFill>
              </a:rPr>
              <a:t>analyse</a:t>
            </a:r>
            <a:r>
              <a:rPr lang="en-US" altLang="zh-CN" sz="1800" dirty="0" smtClean="0">
                <a:solidFill>
                  <a:srgbClr val="00B0F0"/>
                </a:solidFill>
              </a:rPr>
              <a:t>  when the operator fail?</a:t>
            </a: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r>
              <a:rPr lang="en-US" altLang="zh-CN" sz="1400" dirty="0" smtClean="0"/>
              <a:t>-- </a:t>
            </a:r>
            <a:r>
              <a:rPr lang="en-US" altLang="zh-CN" sz="1400" dirty="0" smtClean="0">
                <a:solidFill>
                  <a:schemeClr val="tx1"/>
                </a:solidFill>
              </a:rPr>
              <a:t>Actually all operator log information display on the main UI  </a:t>
            </a:r>
          </a:p>
          <a:p>
            <a:pPr>
              <a:buNone/>
            </a:pPr>
            <a:endParaRPr lang="en-US" altLang="zh-CN" sz="1600" dirty="0" smtClean="0"/>
          </a:p>
          <a:p>
            <a:pPr>
              <a:buNone/>
            </a:pPr>
            <a:endParaRPr lang="en-US" altLang="zh-CN" sz="1600" dirty="0" smtClean="0"/>
          </a:p>
          <a:p>
            <a:pPr>
              <a:buNone/>
            </a:pPr>
            <a:endParaRPr lang="en-US" altLang="zh-CN" sz="1600" dirty="0" smtClean="0"/>
          </a:p>
          <a:p>
            <a:pPr>
              <a:lnSpc>
                <a:spcPct val="150000"/>
              </a:lnSpc>
              <a:buNone/>
            </a:pPr>
            <a:endParaRPr lang="en-US" altLang="zh-CN" sz="1800" dirty="0" smtClean="0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1800" dirty="0" smtClean="0">
                <a:solidFill>
                  <a:srgbClr val="00B0F0"/>
                </a:solidFill>
              </a:rPr>
              <a:t>2</a:t>
            </a:r>
            <a:r>
              <a:rPr lang="zh-CN" altLang="en-US" sz="1800" dirty="0" smtClean="0">
                <a:solidFill>
                  <a:srgbClr val="00B0F0"/>
                </a:solidFill>
              </a:rPr>
              <a:t>、</a:t>
            </a:r>
            <a:r>
              <a:rPr lang="en-US" altLang="zh-CN" sz="1800" dirty="0" smtClean="0">
                <a:solidFill>
                  <a:srgbClr val="00B0F0"/>
                </a:solidFill>
              </a:rPr>
              <a:t>If  you want to get help from MTK, what information should I offer?</a:t>
            </a:r>
            <a:r>
              <a:rPr lang="en-US" altLang="zh-CN" sz="1600" dirty="0" smtClean="0"/>
              <a:t/>
            </a:r>
            <a:br>
              <a:rPr lang="en-US" altLang="zh-CN" sz="1600" dirty="0" smtClean="0"/>
            </a:br>
            <a:r>
              <a:rPr lang="en-US" altLang="zh-CN" sz="1400" dirty="0" smtClean="0"/>
              <a:t>-- </a:t>
            </a:r>
            <a:r>
              <a:rPr lang="en-US" altLang="zh-CN" sz="1400" dirty="0" smtClean="0">
                <a:solidFill>
                  <a:schemeClr val="tx1"/>
                </a:solidFill>
              </a:rPr>
              <a:t>As the No.1 refer , you can provide the UI Log and the META_DLL.log file,</a:t>
            </a:r>
            <a:br>
              <a:rPr lang="en-US" altLang="zh-CN" sz="1400" dirty="0" smtClean="0">
                <a:solidFill>
                  <a:schemeClr val="tx1"/>
                </a:solidFill>
              </a:rPr>
            </a:br>
            <a:r>
              <a:rPr lang="en-US" altLang="zh-CN" sz="1400" dirty="0" smtClean="0">
                <a:solidFill>
                  <a:schemeClr val="tx1"/>
                </a:solidFill>
              </a:rPr>
              <a:t>and the META_DLL.log file path default is “C:\”; If Smart Phone, SPMETA_DLL.log also need.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142984"/>
            <a:ext cx="3105143" cy="1609725"/>
          </a:xfrm>
          <a:prstGeom prst="rect">
            <a:avLst/>
          </a:prstGeom>
          <a:noFill/>
          <a:ln w="12699">
            <a:noFill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71414"/>
            <a:ext cx="8059738" cy="658813"/>
          </a:xfrm>
        </p:spPr>
        <p:txBody>
          <a:bodyPr/>
          <a:lstStyle/>
          <a:p>
            <a:r>
              <a:rPr lang="en-US" altLang="zh-CN" dirty="0" smtClean="0"/>
              <a:t>Agenda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4677" y="857232"/>
            <a:ext cx="8054975" cy="5286412"/>
          </a:xfrm>
        </p:spPr>
        <p:txBody>
          <a:bodyPr/>
          <a:lstStyle/>
          <a:p>
            <a:pPr>
              <a:buFont typeface="Wingdings" pitchFamily="2" charset="2"/>
              <a:buChar char="n"/>
            </a:pPr>
            <a:r>
              <a:rPr lang="en-US" altLang="zh-CN" dirty="0" smtClean="0">
                <a:solidFill>
                  <a:srgbClr val="0070C0"/>
                </a:solidFill>
              </a:rPr>
              <a:t>SN write option introduce</a:t>
            </a:r>
          </a:p>
          <a:p>
            <a:pPr lvl="1"/>
            <a:r>
              <a:rPr lang="en-US" altLang="zh-CN" dirty="0" smtClean="0"/>
              <a:t>Barcode</a:t>
            </a:r>
            <a:r>
              <a:rPr lang="zh-CN" altLang="en-US" dirty="0" smtClean="0"/>
              <a:t>、</a:t>
            </a:r>
            <a:r>
              <a:rPr lang="en-US" altLang="zh-CN" dirty="0" smtClean="0"/>
              <a:t>IMEI</a:t>
            </a:r>
            <a:r>
              <a:rPr lang="zh-CN" altLang="en-US" dirty="0" smtClean="0"/>
              <a:t>、</a:t>
            </a:r>
            <a:r>
              <a:rPr lang="en-US" altLang="zh-CN" dirty="0" smtClean="0"/>
              <a:t>BT Address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Wifi</a:t>
            </a:r>
            <a:r>
              <a:rPr lang="en-US" altLang="zh-CN" dirty="0" smtClean="0"/>
              <a:t> Mac Address</a:t>
            </a:r>
          </a:p>
          <a:p>
            <a:pPr lvl="1"/>
            <a:r>
              <a:rPr lang="en-US" altLang="zh-CN" dirty="0" smtClean="0"/>
              <a:t>SN Tool special setting</a:t>
            </a:r>
          </a:p>
          <a:p>
            <a:pPr>
              <a:buFont typeface="Wingdings" pitchFamily="2" charset="2"/>
              <a:buChar char="n"/>
            </a:pPr>
            <a:r>
              <a:rPr lang="en-US" altLang="zh-CN" dirty="0" smtClean="0">
                <a:solidFill>
                  <a:srgbClr val="0070C0"/>
                </a:solidFill>
              </a:rPr>
              <a:t>New SN Tool UI</a:t>
            </a:r>
          </a:p>
          <a:p>
            <a:pPr lvl="1"/>
            <a:r>
              <a:rPr lang="en-US" altLang="zh-CN" dirty="0" smtClean="0"/>
              <a:t>SN Tool new main panel</a:t>
            </a:r>
          </a:p>
          <a:p>
            <a:pPr lvl="1"/>
            <a:r>
              <a:rPr lang="en-US" altLang="zh-CN" dirty="0" smtClean="0"/>
              <a:t>New UI Modify Item</a:t>
            </a:r>
          </a:p>
          <a:p>
            <a:pPr lvl="2"/>
            <a:r>
              <a:rPr lang="en-US" altLang="zh-CN" dirty="0" smtClean="0">
                <a:solidFill>
                  <a:srgbClr val="00B050"/>
                </a:solidFill>
              </a:rPr>
              <a:t>Add Login Identify : </a:t>
            </a:r>
          </a:p>
          <a:p>
            <a:pPr lvl="3"/>
            <a:r>
              <a:rPr lang="en-US" altLang="zh-CN" dirty="0" smtClean="0">
                <a:solidFill>
                  <a:srgbClr val="FF0000"/>
                </a:solidFill>
              </a:rPr>
              <a:t>Engineer mode</a:t>
            </a:r>
          </a:p>
          <a:p>
            <a:pPr lvl="3"/>
            <a:r>
              <a:rPr lang="en-US" altLang="zh-CN" dirty="0" smtClean="0">
                <a:solidFill>
                  <a:srgbClr val="FF0000"/>
                </a:solidFill>
              </a:rPr>
              <a:t> Operator mode</a:t>
            </a:r>
          </a:p>
          <a:p>
            <a:pPr lvl="2"/>
            <a:r>
              <a:rPr lang="en-US" altLang="zh-CN" dirty="0" smtClean="0">
                <a:solidFill>
                  <a:srgbClr val="00B050"/>
                </a:solidFill>
              </a:rPr>
              <a:t>Add Head check mechanism</a:t>
            </a:r>
          </a:p>
          <a:p>
            <a:pPr lvl="2"/>
            <a:r>
              <a:rPr lang="en-US" altLang="zh-CN" dirty="0" smtClean="0">
                <a:solidFill>
                  <a:srgbClr val="00B050"/>
                </a:solidFill>
              </a:rPr>
              <a:t>Move some select option to menu</a:t>
            </a:r>
          </a:p>
          <a:p>
            <a:pPr lvl="2"/>
            <a:r>
              <a:rPr lang="en-US" altLang="zh-CN" dirty="0" smtClean="0">
                <a:solidFill>
                  <a:srgbClr val="00B050"/>
                </a:solidFill>
              </a:rPr>
              <a:t>New scan data dialog</a:t>
            </a:r>
          </a:p>
          <a:p>
            <a:pPr>
              <a:buFont typeface="Wingdings" pitchFamily="2" charset="2"/>
              <a:buChar char="n"/>
            </a:pPr>
            <a:r>
              <a:rPr lang="en-US" altLang="zh-CN" dirty="0" smtClean="0">
                <a:solidFill>
                  <a:srgbClr val="0070C0"/>
                </a:solidFill>
              </a:rPr>
              <a:t>SN Tool write procedure example</a:t>
            </a:r>
          </a:p>
          <a:p>
            <a:pPr>
              <a:buFont typeface="Wingdings" pitchFamily="2" charset="2"/>
              <a:buChar char="n"/>
            </a:pPr>
            <a:r>
              <a:rPr lang="en-US" altLang="zh-CN" dirty="0" smtClean="0">
                <a:solidFill>
                  <a:srgbClr val="0070C0"/>
                </a:solidFill>
              </a:rPr>
              <a:t>How to debug when write fail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SN write option introduce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71414"/>
            <a:ext cx="8059738" cy="658813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SN write option introduce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760428"/>
            <a:ext cx="8054975" cy="5526092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Barcode</a:t>
            </a:r>
          </a:p>
          <a:p>
            <a:pPr lvl="1"/>
            <a:r>
              <a:rPr lang="en-US" altLang="zh-CN" sz="1600" dirty="0" smtClean="0"/>
              <a:t>Production Serial Number for a PCBA,  is usually use to identify PCBA. Each </a:t>
            </a:r>
          </a:p>
          <a:p>
            <a:pPr lvl="1">
              <a:buNone/>
            </a:pPr>
            <a:r>
              <a:rPr lang="en-US" altLang="zh-CN" sz="1600" dirty="0" smtClean="0"/>
              <a:t>PCBA should  have a barcode number to  keep the its test item in production line.</a:t>
            </a:r>
          </a:p>
          <a:p>
            <a:pPr lvl="1"/>
            <a:r>
              <a:rPr lang="en-US" altLang="zh-CN" sz="1600" dirty="0" smtClean="0"/>
              <a:t>Barcode should be </a:t>
            </a:r>
            <a:r>
              <a:rPr lang="en-US" altLang="zh-CN" sz="1600" dirty="0" smtClean="0"/>
              <a:t>write </a:t>
            </a:r>
            <a:r>
              <a:rPr lang="en-US" altLang="zh-CN" sz="1600" dirty="0" smtClean="0"/>
              <a:t>to PCBA after download and </a:t>
            </a:r>
            <a:r>
              <a:rPr lang="en-US" altLang="zh-CN" sz="1600" dirty="0" smtClean="0">
                <a:solidFill>
                  <a:srgbClr val="FF0000"/>
                </a:solidFill>
              </a:rPr>
              <a:t>before  ATE calibration</a:t>
            </a:r>
            <a:r>
              <a:rPr lang="en-US" altLang="zh-CN" sz="1600" dirty="0" smtClean="0"/>
              <a:t>,</a:t>
            </a:r>
          </a:p>
          <a:p>
            <a:pPr lvl="1">
              <a:buNone/>
            </a:pPr>
            <a:r>
              <a:rPr lang="en-US" altLang="zh-CN" sz="1600" dirty="0" smtClean="0"/>
              <a:t> because in the calibration station, ATE Tool will write Calibration flag and NSFT</a:t>
            </a:r>
          </a:p>
          <a:p>
            <a:pPr lvl="1">
              <a:buNone/>
            </a:pPr>
            <a:r>
              <a:rPr lang="en-US" altLang="zh-CN" sz="1600" dirty="0" smtClean="0"/>
              <a:t>flag to barcode. If you rewrite use SN Tool, these </a:t>
            </a:r>
            <a:r>
              <a:rPr lang="en-US" altLang="zh-CN" sz="1600" dirty="0" smtClean="0"/>
              <a:t>flags </a:t>
            </a:r>
            <a:r>
              <a:rPr lang="en-US" altLang="zh-CN" sz="1600" dirty="0" smtClean="0"/>
              <a:t>will be cover.</a:t>
            </a:r>
          </a:p>
          <a:p>
            <a:pPr lvl="1"/>
            <a:r>
              <a:rPr lang="en-US" altLang="zh-CN" sz="1600" dirty="0" smtClean="0"/>
              <a:t>Support  </a:t>
            </a:r>
            <a:r>
              <a:rPr lang="en-US" altLang="zh-CN" sz="1600" dirty="0" smtClean="0">
                <a:solidFill>
                  <a:srgbClr val="FF0000"/>
                </a:solidFill>
              </a:rPr>
              <a:t>max 64  </a:t>
            </a:r>
            <a:r>
              <a:rPr lang="en-US" altLang="zh-CN" sz="1600" dirty="0" smtClean="0"/>
              <a:t>characters, composed of letters and </a:t>
            </a:r>
            <a:r>
              <a:rPr lang="en-US" altLang="zh-CN" sz="1600" dirty="0" smtClean="0"/>
              <a:t>numbers</a:t>
            </a:r>
            <a:r>
              <a:rPr lang="en-US" altLang="zh-CN" sz="1600" dirty="0" smtClean="0"/>
              <a:t>.</a:t>
            </a:r>
            <a:endParaRPr lang="en-US" altLang="zh-CN" sz="1600" dirty="0" smtClean="0"/>
          </a:p>
          <a:p>
            <a:r>
              <a:rPr lang="en-US" altLang="zh-CN" dirty="0" smtClean="0">
                <a:solidFill>
                  <a:srgbClr val="0070C0"/>
                </a:solidFill>
              </a:rPr>
              <a:t>IMEI</a:t>
            </a:r>
          </a:p>
          <a:p>
            <a:pPr lvl="1"/>
            <a:r>
              <a:rPr lang="en-US" altLang="zh-CN" sz="1600" dirty="0" smtClean="0">
                <a:solidFill>
                  <a:srgbClr val="FF0000"/>
                </a:solidFill>
              </a:rPr>
              <a:t>I</a:t>
            </a:r>
            <a:r>
              <a:rPr lang="en-US" altLang="zh-CN" sz="1600" dirty="0" smtClean="0"/>
              <a:t>nternational </a:t>
            </a:r>
            <a:r>
              <a:rPr lang="en-US" altLang="zh-CN" sz="1600" dirty="0" smtClean="0">
                <a:solidFill>
                  <a:srgbClr val="FF0000"/>
                </a:solidFill>
              </a:rPr>
              <a:t>M</a:t>
            </a:r>
            <a:r>
              <a:rPr lang="en-US" altLang="zh-CN" sz="1600" dirty="0" smtClean="0"/>
              <a:t>obile </a:t>
            </a:r>
            <a:r>
              <a:rPr lang="en-US" altLang="zh-CN" sz="1600" dirty="0" smtClean="0">
                <a:solidFill>
                  <a:srgbClr val="FF0000"/>
                </a:solidFill>
              </a:rPr>
              <a:t>E</a:t>
            </a:r>
            <a:r>
              <a:rPr lang="en-US" altLang="zh-CN" sz="1600" dirty="0" smtClean="0"/>
              <a:t>quipment </a:t>
            </a:r>
            <a:r>
              <a:rPr lang="en-US" altLang="zh-CN" sz="1600" dirty="0" smtClean="0">
                <a:solidFill>
                  <a:srgbClr val="FF0000"/>
                </a:solidFill>
              </a:rPr>
              <a:t>I</a:t>
            </a:r>
            <a:r>
              <a:rPr lang="en-US" altLang="zh-CN" sz="1600" dirty="0" smtClean="0"/>
              <a:t>dentity, is a number unique to every GSM and WCDMA </a:t>
            </a:r>
            <a:r>
              <a:rPr lang="en-US" altLang="zh-CN" sz="1600" dirty="0" smtClean="0"/>
              <a:t>phone.</a:t>
            </a:r>
            <a:endParaRPr lang="en-US" altLang="zh-CN" sz="1600" dirty="0" smtClean="0"/>
          </a:p>
          <a:p>
            <a:pPr lvl="1"/>
            <a:r>
              <a:rPr lang="en-US" altLang="zh-CN" sz="1600" dirty="0" smtClean="0"/>
              <a:t>Must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15 decimal digits</a:t>
            </a:r>
            <a:r>
              <a:rPr lang="en-US" altLang="zh-CN" sz="1600" dirty="0" smtClean="0"/>
              <a:t>, 14 decimal digits + 1 checksum digit.</a:t>
            </a:r>
          </a:p>
          <a:p>
            <a:r>
              <a:rPr lang="en-US" altLang="zh-CN" dirty="0" smtClean="0">
                <a:solidFill>
                  <a:srgbClr val="0070C0"/>
                </a:solidFill>
              </a:rPr>
              <a:t>BT </a:t>
            </a:r>
            <a:r>
              <a:rPr lang="en-US" altLang="zh-CN" dirty="0" smtClean="0">
                <a:solidFill>
                  <a:srgbClr val="0070C0"/>
                </a:solidFill>
              </a:rPr>
              <a:t>Address</a:t>
            </a:r>
          </a:p>
          <a:p>
            <a:pPr lvl="1"/>
            <a:r>
              <a:rPr lang="en-US" altLang="zh-CN" sz="1600" dirty="0" smtClean="0"/>
              <a:t>Must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12</a:t>
            </a:r>
            <a:r>
              <a:rPr lang="en-US" altLang="zh-CN" sz="1600" dirty="0" smtClean="0"/>
              <a:t> </a:t>
            </a:r>
            <a:r>
              <a:rPr lang="en-US" altLang="zh-CN" sz="1600" dirty="0" smtClean="0"/>
              <a:t>characters, composed </a:t>
            </a:r>
            <a:r>
              <a:rPr lang="en-US" altLang="zh-CN" sz="1600" dirty="0" smtClean="0"/>
              <a:t>of letters and </a:t>
            </a:r>
            <a:r>
              <a:rPr lang="en-US" altLang="zh-CN" sz="1600" dirty="0" smtClean="0"/>
              <a:t>numbers.</a:t>
            </a:r>
            <a:endParaRPr lang="en-US" altLang="zh-CN" sz="1600" dirty="0" smtClean="0"/>
          </a:p>
          <a:p>
            <a:r>
              <a:rPr lang="en-US" altLang="zh-CN" dirty="0" err="1" smtClean="0">
                <a:solidFill>
                  <a:srgbClr val="0070C0"/>
                </a:solidFill>
              </a:rPr>
              <a:t>Wifi</a:t>
            </a:r>
            <a:r>
              <a:rPr lang="en-US" altLang="zh-CN" dirty="0" smtClean="0">
                <a:solidFill>
                  <a:srgbClr val="0070C0"/>
                </a:solidFill>
              </a:rPr>
              <a:t> Mac </a:t>
            </a:r>
            <a:r>
              <a:rPr lang="en-US" altLang="zh-CN" dirty="0" smtClean="0">
                <a:solidFill>
                  <a:srgbClr val="0070C0"/>
                </a:solidFill>
              </a:rPr>
              <a:t>Address</a:t>
            </a:r>
            <a:endParaRPr lang="en-US" altLang="zh-CN" dirty="0" smtClean="0"/>
          </a:p>
          <a:p>
            <a:pPr lvl="1"/>
            <a:r>
              <a:rPr lang="en-US" altLang="zh-CN" sz="1600" dirty="0" smtClean="0"/>
              <a:t>Must be </a:t>
            </a:r>
            <a:r>
              <a:rPr lang="en-US" altLang="zh-CN" sz="1600" dirty="0" smtClean="0">
                <a:solidFill>
                  <a:srgbClr val="FF0000"/>
                </a:solidFill>
              </a:rPr>
              <a:t>12</a:t>
            </a:r>
            <a:r>
              <a:rPr lang="en-US" altLang="zh-CN" sz="1600" dirty="0" smtClean="0"/>
              <a:t> characters, composed of letters and numbers</a:t>
            </a:r>
            <a:endParaRPr lang="en-US" altLang="zh-CN" sz="1600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059738" cy="658813"/>
          </a:xfrm>
        </p:spPr>
        <p:txBody>
          <a:bodyPr/>
          <a:lstStyle/>
          <a:p>
            <a:pPr lvl="1"/>
            <a:r>
              <a:rPr lang="en-US" altLang="zh-CN" dirty="0" smtClean="0">
                <a:solidFill>
                  <a:srgbClr val="0070C0"/>
                </a:solidFill>
              </a:rPr>
              <a:t>SN write option introduce </a:t>
            </a:r>
            <a:r>
              <a:rPr lang="en-US" altLang="zh-CN" dirty="0" smtClean="0"/>
              <a:t>-</a:t>
            </a:r>
            <a:r>
              <a:rPr lang="en-US" altLang="zh-CN" sz="2400" dirty="0" smtClean="0"/>
              <a:t> </a:t>
            </a:r>
            <a:r>
              <a:rPr lang="en-US" altLang="zh-CN" sz="2800" dirty="0" smtClean="0"/>
              <a:t>Special setting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928670"/>
            <a:ext cx="8786842" cy="5429288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SN Tool Menu - Option </a:t>
            </a:r>
          </a:p>
          <a:p>
            <a:pPr lvl="1"/>
            <a:r>
              <a:rPr lang="en-US" altLang="zh-CN" sz="1800" dirty="0" smtClean="0">
                <a:solidFill>
                  <a:srgbClr val="00B050"/>
                </a:solidFill>
              </a:rPr>
              <a:t>Mode select</a:t>
            </a:r>
          </a:p>
          <a:p>
            <a:pPr lvl="2"/>
            <a:r>
              <a:rPr lang="en-US" altLang="zh-CN" sz="1600" dirty="0" smtClean="0">
                <a:solidFill>
                  <a:srgbClr val="0070C0"/>
                </a:solidFill>
              </a:rPr>
              <a:t>META  mode</a:t>
            </a:r>
          </a:p>
          <a:p>
            <a:pPr lvl="3"/>
            <a:r>
              <a:rPr lang="en-US" altLang="zh-CN" dirty="0" smtClean="0">
                <a:solidFill>
                  <a:schemeClr val="tx2"/>
                </a:solidFill>
              </a:rPr>
              <a:t>Target will enter META mode to write Barcode</a:t>
            </a:r>
            <a:r>
              <a:rPr lang="zh-CN" altLang="en-US" dirty="0" smtClean="0">
                <a:solidFill>
                  <a:schemeClr val="tx2"/>
                </a:solidFill>
              </a:rPr>
              <a:t>、</a:t>
            </a:r>
            <a:r>
              <a:rPr lang="en-US" altLang="zh-CN" dirty="0" smtClean="0">
                <a:solidFill>
                  <a:schemeClr val="tx2"/>
                </a:solidFill>
              </a:rPr>
              <a:t>IMEI</a:t>
            </a:r>
            <a:r>
              <a:rPr lang="zh-CN" altLang="en-US" dirty="0" smtClean="0">
                <a:solidFill>
                  <a:schemeClr val="tx2"/>
                </a:solidFill>
              </a:rPr>
              <a:t>、</a:t>
            </a:r>
            <a:r>
              <a:rPr lang="en-US" altLang="zh-CN" dirty="0" smtClean="0">
                <a:solidFill>
                  <a:schemeClr val="tx2"/>
                </a:solidFill>
              </a:rPr>
              <a:t>BT</a:t>
            </a:r>
            <a:r>
              <a:rPr lang="zh-CN" altLang="en-US" dirty="0" smtClean="0">
                <a:solidFill>
                  <a:schemeClr val="tx2"/>
                </a:solidFill>
              </a:rPr>
              <a:t>、</a:t>
            </a:r>
            <a:r>
              <a:rPr lang="en-US" altLang="zh-CN" dirty="0" err="1" smtClean="0">
                <a:solidFill>
                  <a:schemeClr val="tx2"/>
                </a:solidFill>
              </a:rPr>
              <a:t>Wifi</a:t>
            </a:r>
            <a:endParaRPr lang="en-US" altLang="zh-CN" dirty="0" smtClean="0">
              <a:solidFill>
                <a:schemeClr val="tx2"/>
              </a:solidFill>
            </a:endParaRPr>
          </a:p>
          <a:p>
            <a:pPr lvl="3"/>
            <a:r>
              <a:rPr lang="en-US" altLang="zh-CN" dirty="0" smtClean="0">
                <a:solidFill>
                  <a:srgbClr val="FF0000"/>
                </a:solidFill>
              </a:rPr>
              <a:t>Need select correct database file</a:t>
            </a:r>
          </a:p>
          <a:p>
            <a:pPr lvl="3"/>
            <a:r>
              <a:rPr lang="en-US" altLang="zh-CN" dirty="0" smtClean="0">
                <a:solidFill>
                  <a:schemeClr val="tx2"/>
                </a:solidFill>
              </a:rPr>
              <a:t>Support all Feature Phone </a:t>
            </a:r>
            <a:r>
              <a:rPr lang="zh-CN" altLang="en-US" dirty="0" smtClean="0">
                <a:solidFill>
                  <a:schemeClr val="tx2"/>
                </a:solidFill>
              </a:rPr>
              <a:t>、</a:t>
            </a:r>
            <a:r>
              <a:rPr lang="en-US" altLang="zh-CN" dirty="0" smtClean="0">
                <a:solidFill>
                  <a:schemeClr val="tx2"/>
                </a:solidFill>
              </a:rPr>
              <a:t>Smart Phone and </a:t>
            </a:r>
            <a:r>
              <a:rPr lang="en-US" altLang="zh-CN" dirty="0" err="1" smtClean="0">
                <a:solidFill>
                  <a:schemeClr val="tx2"/>
                </a:solidFill>
              </a:rPr>
              <a:t>Datacard</a:t>
            </a:r>
            <a:r>
              <a:rPr lang="en-US" altLang="zh-CN" dirty="0" smtClean="0">
                <a:solidFill>
                  <a:schemeClr val="tx2"/>
                </a:solidFill>
              </a:rPr>
              <a:t>  product</a:t>
            </a:r>
          </a:p>
          <a:p>
            <a:pPr lvl="2"/>
            <a:r>
              <a:rPr lang="en-US" altLang="zh-CN" sz="1600" dirty="0" smtClean="0">
                <a:solidFill>
                  <a:srgbClr val="0070C0"/>
                </a:solidFill>
              </a:rPr>
              <a:t>AT mode</a:t>
            </a:r>
          </a:p>
          <a:p>
            <a:pPr lvl="3"/>
            <a:r>
              <a:rPr lang="en-US" altLang="zh-CN" dirty="0" smtClean="0">
                <a:solidFill>
                  <a:schemeClr val="tx2"/>
                </a:solidFill>
              </a:rPr>
              <a:t>Target will </a:t>
            </a:r>
            <a:r>
              <a:rPr lang="en-US" altLang="zh-CN" b="1" dirty="0" smtClean="0">
                <a:solidFill>
                  <a:srgbClr val="FF0000"/>
                </a:solidFill>
              </a:rPr>
              <a:t>normal </a:t>
            </a:r>
            <a:r>
              <a:rPr lang="en-US" altLang="zh-CN" b="1" dirty="0" err="1" smtClean="0">
                <a:solidFill>
                  <a:srgbClr val="FF0000"/>
                </a:solidFill>
              </a:rPr>
              <a:t>bootup</a:t>
            </a:r>
            <a:r>
              <a:rPr lang="en-US" altLang="zh-CN" b="1" dirty="0" smtClean="0">
                <a:solidFill>
                  <a:schemeClr val="tx2"/>
                </a:solidFill>
              </a:rPr>
              <a:t> </a:t>
            </a:r>
            <a:r>
              <a:rPr lang="en-US" altLang="zh-CN" dirty="0" smtClean="0">
                <a:solidFill>
                  <a:schemeClr val="tx2"/>
                </a:solidFill>
              </a:rPr>
              <a:t>and use AT </a:t>
            </a:r>
            <a:r>
              <a:rPr lang="en-US" altLang="zh-CN" dirty="0" err="1" smtClean="0">
                <a:solidFill>
                  <a:schemeClr val="tx2"/>
                </a:solidFill>
              </a:rPr>
              <a:t>cmd</a:t>
            </a:r>
            <a:r>
              <a:rPr lang="en-US" altLang="zh-CN" dirty="0" smtClean="0">
                <a:solidFill>
                  <a:schemeClr val="tx2"/>
                </a:solidFill>
              </a:rPr>
              <a:t> to write Barcode</a:t>
            </a:r>
            <a:r>
              <a:rPr lang="zh-CN" altLang="en-US" dirty="0" smtClean="0">
                <a:solidFill>
                  <a:schemeClr val="tx2"/>
                </a:solidFill>
              </a:rPr>
              <a:t>、</a:t>
            </a:r>
            <a:r>
              <a:rPr lang="en-US" altLang="zh-CN" dirty="0" smtClean="0">
                <a:solidFill>
                  <a:schemeClr val="tx2"/>
                </a:solidFill>
              </a:rPr>
              <a:t>IMEI</a:t>
            </a:r>
            <a:r>
              <a:rPr lang="zh-CN" altLang="en-US" dirty="0" smtClean="0">
                <a:solidFill>
                  <a:schemeClr val="tx2"/>
                </a:solidFill>
              </a:rPr>
              <a:t>、</a:t>
            </a:r>
            <a:r>
              <a:rPr lang="en-US" altLang="zh-CN" dirty="0" smtClean="0">
                <a:solidFill>
                  <a:schemeClr val="tx2"/>
                </a:solidFill>
              </a:rPr>
              <a:t>BT</a:t>
            </a:r>
            <a:r>
              <a:rPr lang="zh-CN" altLang="en-US" dirty="0" smtClean="0">
                <a:solidFill>
                  <a:schemeClr val="tx2"/>
                </a:solidFill>
              </a:rPr>
              <a:t>、</a:t>
            </a:r>
            <a:r>
              <a:rPr lang="en-US" altLang="zh-CN" dirty="0" err="1" smtClean="0">
                <a:solidFill>
                  <a:schemeClr val="tx2"/>
                </a:solidFill>
              </a:rPr>
              <a:t>Wifi</a:t>
            </a:r>
            <a:endParaRPr lang="en-US" altLang="zh-CN" dirty="0" smtClean="0">
              <a:solidFill>
                <a:schemeClr val="tx2"/>
              </a:solidFill>
            </a:endParaRPr>
          </a:p>
          <a:p>
            <a:pPr lvl="3"/>
            <a:r>
              <a:rPr lang="en-US" altLang="zh-CN" dirty="0" smtClean="0">
                <a:solidFill>
                  <a:srgbClr val="FF0000"/>
                </a:solidFill>
              </a:rPr>
              <a:t>Don`t need select database file</a:t>
            </a:r>
          </a:p>
          <a:p>
            <a:pPr lvl="3"/>
            <a:r>
              <a:rPr lang="en-US" altLang="zh-CN" dirty="0" smtClean="0">
                <a:solidFill>
                  <a:schemeClr val="tx2"/>
                </a:solidFill>
              </a:rPr>
              <a:t>Current </a:t>
            </a:r>
            <a:r>
              <a:rPr lang="en-US" altLang="zh-CN" dirty="0" smtClean="0">
                <a:solidFill>
                  <a:srgbClr val="FF0000"/>
                </a:solidFill>
              </a:rPr>
              <a:t>only support </a:t>
            </a:r>
            <a:r>
              <a:rPr lang="en-US" altLang="zh-CN" dirty="0" smtClean="0">
                <a:solidFill>
                  <a:schemeClr val="tx2"/>
                </a:solidFill>
              </a:rPr>
              <a:t>feature phone to write barcode</a:t>
            </a:r>
            <a:r>
              <a:rPr lang="zh-CN" altLang="en-US" dirty="0" smtClean="0">
                <a:solidFill>
                  <a:schemeClr val="tx2"/>
                </a:solidFill>
              </a:rPr>
              <a:t>、</a:t>
            </a:r>
            <a:r>
              <a:rPr lang="en-US" altLang="zh-CN" dirty="0" smtClean="0">
                <a:solidFill>
                  <a:schemeClr val="tx2"/>
                </a:solidFill>
              </a:rPr>
              <a:t>IMEI</a:t>
            </a:r>
          </a:p>
          <a:p>
            <a:pPr lvl="1"/>
            <a:r>
              <a:rPr lang="en-US" altLang="zh-CN" sz="1800" dirty="0" err="1" smtClean="0">
                <a:solidFill>
                  <a:srgbClr val="00B050"/>
                </a:solidFill>
              </a:rPr>
              <a:t>FeaturePhone</a:t>
            </a:r>
            <a:r>
              <a:rPr lang="en-US" altLang="zh-CN" sz="1800" dirty="0" smtClean="0">
                <a:solidFill>
                  <a:srgbClr val="00B050"/>
                </a:solidFill>
              </a:rPr>
              <a:t> Option/AT_SDS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AT mode and want to trigger backup data to SDS, you need select  this option</a:t>
            </a:r>
          </a:p>
          <a:p>
            <a:pPr lvl="1"/>
            <a:r>
              <a:rPr lang="en-US" altLang="zh-CN" sz="1800" dirty="0" smtClean="0">
                <a:solidFill>
                  <a:srgbClr val="00B050"/>
                </a:solidFill>
              </a:rPr>
              <a:t> </a:t>
            </a:r>
            <a:r>
              <a:rPr lang="en-US" altLang="zh-CN" sz="1800" dirty="0" err="1" smtClean="0">
                <a:solidFill>
                  <a:srgbClr val="00B050"/>
                </a:solidFill>
              </a:rPr>
              <a:t>Datacard</a:t>
            </a:r>
            <a:endParaRPr lang="en-US" altLang="zh-CN" sz="1800" dirty="0" smtClean="0">
              <a:solidFill>
                <a:srgbClr val="00B050"/>
              </a:solidFill>
            </a:endParaRP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F</a:t>
            </a:r>
            <a:r>
              <a:rPr lang="en-US" altLang="zh-CN" sz="1400" dirty="0" smtClean="0">
                <a:solidFill>
                  <a:schemeClr val="tx2"/>
                </a:solidFill>
              </a:rPr>
              <a:t>or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Datacard</a:t>
            </a:r>
            <a:r>
              <a:rPr lang="en-US" altLang="zh-CN" sz="1400" dirty="0" smtClean="0">
                <a:solidFill>
                  <a:schemeClr val="tx2"/>
                </a:solidFill>
              </a:rPr>
              <a:t> product, enable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USBSwitchTool</a:t>
            </a:r>
            <a:endParaRPr lang="en-US" altLang="zh-CN" sz="1400" dirty="0" smtClean="0">
              <a:solidFill>
                <a:schemeClr val="tx2"/>
              </a:solidFill>
            </a:endParaRPr>
          </a:p>
          <a:p>
            <a:pPr lvl="1"/>
            <a:r>
              <a:rPr lang="en-US" altLang="zh-CN" sz="1800" dirty="0" smtClean="0">
                <a:solidFill>
                  <a:srgbClr val="00B050"/>
                </a:solidFill>
              </a:rPr>
              <a:t>External Modem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For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DualTalk</a:t>
            </a:r>
            <a:r>
              <a:rPr lang="en-US" altLang="zh-CN" sz="1400" dirty="0" smtClean="0">
                <a:solidFill>
                  <a:schemeClr val="tx2"/>
                </a:solidFill>
              </a:rPr>
              <a:t> project, enable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preloader</a:t>
            </a:r>
            <a:r>
              <a:rPr lang="en-US" altLang="zh-CN" sz="1400" dirty="0" smtClean="0">
                <a:solidFill>
                  <a:schemeClr val="tx2"/>
                </a:solidFill>
              </a:rPr>
              <a:t>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comPort</a:t>
            </a:r>
            <a:r>
              <a:rPr lang="en-US" altLang="zh-CN" sz="1400" dirty="0" smtClean="0">
                <a:solidFill>
                  <a:schemeClr val="tx2"/>
                </a:solidFill>
              </a:rPr>
              <a:t> switch to single </a:t>
            </a:r>
            <a:r>
              <a:rPr lang="en-US" altLang="zh-CN" sz="1400" dirty="0" err="1" smtClean="0">
                <a:solidFill>
                  <a:schemeClr val="tx2"/>
                </a:solidFill>
              </a:rPr>
              <a:t>comPort</a:t>
            </a:r>
            <a:endParaRPr lang="en-US" altLang="zh-CN" sz="1400" dirty="0" smtClean="0">
              <a:solidFill>
                <a:schemeClr val="tx2"/>
              </a:solidFill>
            </a:endParaRPr>
          </a:p>
          <a:p>
            <a:pPr lvl="1"/>
            <a:r>
              <a:rPr lang="en-US" altLang="zh-CN" sz="1800" dirty="0" smtClean="0">
                <a:solidFill>
                  <a:srgbClr val="00B050"/>
                </a:solidFill>
              </a:rPr>
              <a:t>SP Security </a:t>
            </a:r>
            <a:r>
              <a:rPr lang="en-US" altLang="zh-CN" sz="1800" dirty="0" smtClean="0">
                <a:solidFill>
                  <a:srgbClr val="00B050"/>
                </a:solidFill>
              </a:rPr>
              <a:t>USB</a:t>
            </a:r>
          </a:p>
          <a:p>
            <a:pPr lvl="2"/>
            <a:r>
              <a:rPr lang="en-US" altLang="zh-CN" sz="1400" dirty="0" smtClean="0">
                <a:solidFill>
                  <a:schemeClr val="tx2"/>
                </a:solidFill>
              </a:rPr>
              <a:t>For Smart Phone security chip</a:t>
            </a:r>
            <a:endParaRPr lang="en-US" altLang="zh-CN" sz="1400" dirty="0" smtClean="0">
              <a:solidFill>
                <a:schemeClr val="tx2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2013/7/18</a:t>
            </a:fld>
            <a:endParaRPr lang="en-US" altLang="ja-JP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059738" cy="658813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SN write option introduce </a:t>
            </a:r>
            <a:r>
              <a:rPr lang="en-US" altLang="zh-CN" sz="2800" dirty="0" smtClean="0"/>
              <a:t>- Special setting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2" y="1000108"/>
            <a:ext cx="8786842" cy="5429288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pitchFamily="34" charset="0"/>
              <a:buChar char="▪"/>
            </a:pPr>
            <a:r>
              <a:rPr lang="en-US" altLang="zh-CN" sz="2400" dirty="0" smtClean="0">
                <a:solidFill>
                  <a:srgbClr val="0070C0"/>
                </a:solidFill>
                <a:cs typeface="+mn-cs"/>
              </a:rPr>
              <a:t>SN Tool Menu - BT&amp;IMEI </a:t>
            </a:r>
          </a:p>
          <a:p>
            <a:pPr lvl="1">
              <a:lnSpc>
                <a:spcPct val="150000"/>
              </a:lnSpc>
              <a:buFont typeface="Arial" pitchFamily="34" charset="0"/>
              <a:buChar char="–"/>
            </a:pPr>
            <a:r>
              <a:rPr lang="en-US" altLang="zh-CN" dirty="0" smtClean="0">
                <a:solidFill>
                  <a:srgbClr val="0070C0"/>
                </a:solidFill>
              </a:rPr>
              <a:t> </a:t>
            </a:r>
            <a:r>
              <a:rPr lang="en-US" altLang="zh-CN" dirty="0" smtClean="0">
                <a:solidFill>
                  <a:srgbClr val="00B050"/>
                </a:solidFill>
              </a:rPr>
              <a:t>Lock IMEI</a:t>
            </a:r>
          </a:p>
          <a:p>
            <a:pPr lvl="2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2"/>
                </a:solidFill>
              </a:rPr>
              <a:t>if check the </a:t>
            </a:r>
            <a:r>
              <a:rPr lang="en-US" altLang="zh-CN" sz="1600" dirty="0" smtClean="0">
                <a:solidFill>
                  <a:srgbClr val="FF0000"/>
                </a:solidFill>
              </a:rPr>
              <a:t>Lock IMEI</a:t>
            </a:r>
            <a:r>
              <a:rPr lang="en-US" altLang="zh-CN" sz="1600" dirty="0" smtClean="0">
                <a:solidFill>
                  <a:schemeClr val="tx2"/>
                </a:solidFill>
              </a:rPr>
              <a:t>, this mean the IMEI can </a:t>
            </a:r>
            <a:r>
              <a:rPr lang="en-US" altLang="zh-CN" sz="1600" dirty="0" smtClean="0">
                <a:solidFill>
                  <a:srgbClr val="FF0000"/>
                </a:solidFill>
              </a:rPr>
              <a:t>only write one time </a:t>
            </a:r>
            <a:r>
              <a:rPr lang="en-US" altLang="zh-CN" sz="1600" dirty="0" smtClean="0">
                <a:solidFill>
                  <a:schemeClr val="tx2"/>
                </a:solidFill>
              </a:rPr>
              <a:t>when current operator  is successfully. If you want to </a:t>
            </a:r>
            <a:r>
              <a:rPr lang="en-US" altLang="zh-CN" sz="1600" dirty="0" smtClean="0">
                <a:solidFill>
                  <a:srgbClr val="FF0000"/>
                </a:solidFill>
              </a:rPr>
              <a:t>rewrite IMEI again, you must Format FAT</a:t>
            </a:r>
            <a:r>
              <a:rPr lang="en-US" altLang="zh-CN" sz="1600" dirty="0" smtClean="0">
                <a:solidFill>
                  <a:schemeClr val="tx2"/>
                </a:solidFill>
              </a:rPr>
              <a:t>!!!</a:t>
            </a:r>
          </a:p>
          <a:p>
            <a:r>
              <a:rPr lang="en-US" altLang="zh-CN" dirty="0" smtClean="0">
                <a:solidFill>
                  <a:srgbClr val="0070C0"/>
                </a:solidFill>
              </a:rPr>
              <a:t>If  platform is </a:t>
            </a:r>
            <a:r>
              <a:rPr lang="en-US" altLang="zh-CN" dirty="0" smtClean="0">
                <a:solidFill>
                  <a:srgbClr val="FF0000"/>
                </a:solidFill>
              </a:rPr>
              <a:t>MT6582</a:t>
            </a:r>
            <a:r>
              <a:rPr lang="en-US" altLang="zh-CN" dirty="0" smtClean="0">
                <a:solidFill>
                  <a:srgbClr val="0070C0"/>
                </a:solidFill>
              </a:rPr>
              <a:t> smart phone, you should modify such items in SN_SETUP.txt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2"/>
                </a:solidFill>
              </a:rPr>
              <a:t>World Phone MD Index = 1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2"/>
                </a:solidFill>
              </a:rPr>
              <a:t>World Phone SW Version = </a:t>
            </a:r>
            <a:r>
              <a:rPr lang="en-US" altLang="zh-CN" sz="1600" dirty="0" smtClean="0">
                <a:solidFill>
                  <a:srgbClr val="FF0000"/>
                </a:solidFill>
              </a:rPr>
              <a:t>3 </a:t>
            </a:r>
            <a:r>
              <a:rPr lang="en-US" altLang="zh-CN" sz="1600" dirty="0" smtClean="0">
                <a:solidFill>
                  <a:schemeClr val="tx2"/>
                </a:solidFill>
              </a:rPr>
              <a:t>or </a:t>
            </a:r>
            <a:r>
              <a:rPr lang="en-US" altLang="zh-CN" sz="1600" dirty="0" smtClean="0">
                <a:solidFill>
                  <a:srgbClr val="00B050"/>
                </a:solidFill>
              </a:rPr>
              <a:t>5</a:t>
            </a:r>
            <a:r>
              <a:rPr lang="en-US" altLang="zh-CN" sz="1600" dirty="0" smtClean="0">
                <a:solidFill>
                  <a:schemeClr val="tx2"/>
                </a:solidFill>
              </a:rPr>
              <a:t> (</a:t>
            </a:r>
            <a:r>
              <a:rPr lang="en-US" altLang="zh-CN" sz="1600" dirty="0" smtClean="0">
                <a:solidFill>
                  <a:srgbClr val="FF0000"/>
                </a:solidFill>
              </a:rPr>
              <a:t>3: </a:t>
            </a:r>
            <a:r>
              <a:rPr lang="en-US" altLang="zh-CN" sz="1600" dirty="0" smtClean="0">
                <a:solidFill>
                  <a:schemeClr val="tx2"/>
                </a:solidFill>
              </a:rPr>
              <a:t>WCDMA phone;  </a:t>
            </a:r>
            <a:r>
              <a:rPr lang="en-US" altLang="zh-CN" sz="1600" dirty="0" smtClean="0">
                <a:solidFill>
                  <a:srgbClr val="00B050"/>
                </a:solidFill>
              </a:rPr>
              <a:t>5 :</a:t>
            </a:r>
            <a:r>
              <a:rPr lang="en-US" altLang="zh-CN" sz="1600" dirty="0" smtClean="0">
                <a:solidFill>
                  <a:schemeClr val="tx2"/>
                </a:solidFill>
              </a:rPr>
              <a:t>TD phone)</a:t>
            </a:r>
            <a:endParaRPr lang="en-US" altLang="zh-CN" sz="1400" dirty="0" smtClean="0">
              <a:solidFill>
                <a:schemeClr val="tx2"/>
              </a:solidFill>
            </a:endParaRPr>
          </a:p>
          <a:p>
            <a:endParaRPr lang="en-US" altLang="zh-CN" sz="1200" dirty="0" smtClean="0">
              <a:solidFill>
                <a:schemeClr val="tx2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2013/7/18</a:t>
            </a:fld>
            <a:endParaRPr lang="en-US" altLang="ja-JP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dirty="0" smtClean="0"/>
              <a:t>Copyright © </a:t>
            </a:r>
            <a:r>
              <a:rPr lang="en-US" altLang="zh-TW" dirty="0" err="1" smtClean="0"/>
              <a:t>MediaTek</a:t>
            </a:r>
            <a:r>
              <a:rPr lang="en-US" altLang="zh-TW" dirty="0" smtClean="0"/>
              <a:t> Inc. All rights reserved.</a:t>
            </a:r>
            <a:endParaRPr lang="en-US" altLang="zh-TW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New SN Tool UI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2"/>
            <a:ext cx="3903615" cy="49545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384175"/>
            <a:ext cx="8467756" cy="658813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New SN Tool UI - </a:t>
            </a:r>
            <a:r>
              <a:rPr lang="en-US" altLang="zh-CN" dirty="0" smtClean="0"/>
              <a:t>new main panel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266844"/>
            <a:ext cx="4106779" cy="4876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 bwMode="auto">
          <a:xfrm>
            <a:off x="571472" y="1857364"/>
            <a:ext cx="2428892" cy="46166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Old SN Tool</a:t>
            </a:r>
            <a:endParaRPr lang="zh-CN" altLang="en-US" b="1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5572132" y="1928802"/>
            <a:ext cx="2428892" cy="46166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 vert="horz" wrap="square" rtlCol="0">
            <a:spAutoFit/>
          </a:bodyPr>
          <a:lstStyle/>
          <a:p>
            <a:pPr eaLnBrk="0" hangingPunct="0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New SN Tool</a:t>
            </a:r>
            <a:endParaRPr lang="zh-CN" altLang="en-US" b="1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乘号 15"/>
          <p:cNvSpPr/>
          <p:nvPr/>
        </p:nvSpPr>
        <p:spPr bwMode="auto">
          <a:xfrm>
            <a:off x="1285852" y="3214686"/>
            <a:ext cx="1428760" cy="1571636"/>
          </a:xfrm>
          <a:prstGeom prst="mathMultiply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214422"/>
            <a:ext cx="392905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55543"/>
            <a:ext cx="8059738" cy="658813"/>
          </a:xfrm>
        </p:spPr>
        <p:txBody>
          <a:bodyPr/>
          <a:lstStyle/>
          <a:p>
            <a:pPr lvl="1"/>
            <a:r>
              <a:rPr lang="en-US" altLang="zh-CN" dirty="0" smtClean="0">
                <a:solidFill>
                  <a:srgbClr val="0070C0"/>
                </a:solidFill>
              </a:rPr>
              <a:t>New SN Tool UI - </a:t>
            </a:r>
            <a:r>
              <a:rPr lang="en-US" altLang="zh-CN" dirty="0" smtClean="0"/>
              <a:t>Modify Item</a:t>
            </a:r>
            <a:r>
              <a:rPr lang="en-US" altLang="zh-CN" dirty="0" smtClean="0">
                <a:solidFill>
                  <a:srgbClr val="0070C0"/>
                </a:solidFill>
              </a:rPr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06" y="857232"/>
            <a:ext cx="8786875" cy="5305446"/>
          </a:xfrm>
        </p:spPr>
        <p:txBody>
          <a:bodyPr/>
          <a:lstStyle/>
          <a:p>
            <a:r>
              <a:rPr lang="en-US" altLang="zh-CN" dirty="0" smtClean="0">
                <a:solidFill>
                  <a:srgbClr val="0070C0"/>
                </a:solidFill>
              </a:rPr>
              <a:t>Add menu – “Identify”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00B050"/>
                </a:solidFill>
              </a:rPr>
              <a:t>Engineer :</a:t>
            </a:r>
            <a:r>
              <a:rPr lang="en-US" altLang="zh-CN" dirty="0" smtClean="0"/>
              <a:t> Login in engineer mode</a:t>
            </a:r>
          </a:p>
          <a:p>
            <a:pPr lvl="2"/>
            <a:r>
              <a:rPr lang="en-US" altLang="zh-CN" sz="1600" dirty="0" smtClean="0"/>
              <a:t>Can Modify UI </a:t>
            </a:r>
            <a:r>
              <a:rPr lang="en-US" altLang="zh-CN" sz="1600" dirty="0" smtClean="0"/>
              <a:t>configuration</a:t>
            </a:r>
            <a:endParaRPr lang="en-US" altLang="zh-CN" sz="1600" dirty="0" smtClean="0"/>
          </a:p>
          <a:p>
            <a:pPr lvl="2"/>
            <a:r>
              <a:rPr lang="en-US" altLang="zh-CN" sz="1600" dirty="0" smtClean="0"/>
              <a:t>Switch To operator don`t </a:t>
            </a:r>
            <a:r>
              <a:rPr lang="en-US" altLang="zh-CN" sz="1600" dirty="0" smtClean="0"/>
              <a:t>need password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00B050"/>
                </a:solidFill>
              </a:rPr>
              <a:t>Operator :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chemeClr val="accent4"/>
                </a:solidFill>
              </a:rPr>
              <a:t>Login in operator mode</a:t>
            </a:r>
          </a:p>
          <a:p>
            <a:pPr lvl="2"/>
            <a:r>
              <a:rPr lang="en-US" altLang="zh-CN" sz="1600" dirty="0" smtClean="0"/>
              <a:t>No authority modify UI </a:t>
            </a:r>
            <a:r>
              <a:rPr lang="en-US" altLang="zh-CN" sz="1600" dirty="0" smtClean="0"/>
              <a:t>configuration</a:t>
            </a:r>
            <a:endParaRPr lang="en-US" altLang="zh-CN" sz="1600" dirty="0" smtClean="0"/>
          </a:p>
          <a:p>
            <a:pPr lvl="2"/>
            <a:r>
              <a:rPr lang="en-US" altLang="zh-CN" sz="1600" dirty="0" smtClean="0"/>
              <a:t>Switch to engineer mode need password</a:t>
            </a:r>
          </a:p>
          <a:p>
            <a:r>
              <a:rPr lang="en-US" altLang="zh-CN" dirty="0" smtClean="0">
                <a:solidFill>
                  <a:srgbClr val="0070C0"/>
                </a:solidFill>
              </a:rPr>
              <a:t>Add button – </a:t>
            </a:r>
            <a:r>
              <a:rPr lang="en-US" altLang="zh-CN" dirty="0" smtClean="0">
                <a:solidFill>
                  <a:srgbClr val="0070C0"/>
                </a:solidFill>
              </a:rPr>
              <a:t>“System </a:t>
            </a:r>
            <a:r>
              <a:rPr lang="en-US" altLang="zh-CN" dirty="0" err="1" smtClean="0">
                <a:solidFill>
                  <a:srgbClr val="0070C0"/>
                </a:solidFill>
              </a:rPr>
              <a:t>Config</a:t>
            </a:r>
            <a:r>
              <a:rPr lang="en-US" altLang="zh-CN" dirty="0" smtClean="0">
                <a:solidFill>
                  <a:srgbClr val="0070C0"/>
                </a:solidFill>
              </a:rPr>
              <a:t>”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Setup write barcode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smtClean="0">
                <a:solidFill>
                  <a:schemeClr val="tx2"/>
                </a:solidFill>
              </a:rPr>
              <a:t>IMEI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smtClean="0">
                <a:solidFill>
                  <a:schemeClr val="tx2"/>
                </a:solidFill>
              </a:rPr>
              <a:t>BT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err="1" smtClean="0">
                <a:solidFill>
                  <a:schemeClr val="tx2"/>
                </a:solidFill>
              </a:rPr>
              <a:t>wifi</a:t>
            </a:r>
            <a:r>
              <a:rPr lang="en-US" altLang="zh-CN" sz="1600" dirty="0" smtClean="0">
                <a:solidFill>
                  <a:schemeClr val="tx2"/>
                </a:solidFill>
              </a:rPr>
              <a:t> </a:t>
            </a:r>
            <a:r>
              <a:rPr lang="en-US" altLang="zh-CN" sz="1600" dirty="0" smtClean="0">
                <a:solidFill>
                  <a:schemeClr val="tx2"/>
                </a:solidFill>
              </a:rPr>
              <a:t>option</a:t>
            </a:r>
            <a:endParaRPr lang="en-US" altLang="zh-CN" sz="1600" dirty="0" smtClean="0">
              <a:solidFill>
                <a:schemeClr val="tx2"/>
              </a:solidFill>
            </a:endParaRP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Setup the </a:t>
            </a:r>
            <a:r>
              <a:rPr lang="en-US" altLang="zh-CN" sz="1600" dirty="0" smtClean="0">
                <a:solidFill>
                  <a:schemeClr val="tx2"/>
                </a:solidFill>
              </a:rPr>
              <a:t>database files</a:t>
            </a:r>
          </a:p>
          <a:p>
            <a:r>
              <a:rPr lang="en-US" altLang="zh-CN" dirty="0" smtClean="0">
                <a:solidFill>
                  <a:srgbClr val="0070C0"/>
                </a:solidFill>
              </a:rPr>
              <a:t>Move some select option to menu</a:t>
            </a: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smtClean="0">
                <a:solidFill>
                  <a:schemeClr val="tx2"/>
                </a:solidFill>
              </a:rPr>
              <a:t>AT or Meta mode </a:t>
            </a:r>
            <a:r>
              <a:rPr lang="en-US" altLang="zh-CN" sz="1600" dirty="0" smtClean="0">
                <a:solidFill>
                  <a:schemeClr val="tx2"/>
                </a:solidFill>
              </a:rPr>
              <a:t>select  </a:t>
            </a:r>
            <a:r>
              <a:rPr lang="en-US" altLang="zh-CN" sz="1600" dirty="0" smtClean="0">
                <a:solidFill>
                  <a:schemeClr val="tx2"/>
                </a:solidFill>
                <a:sym typeface="Wingdings" pitchFamily="2" charset="2"/>
              </a:rPr>
              <a:t> ‘ Option</a:t>
            </a:r>
            <a:r>
              <a:rPr lang="en-US" altLang="zh-CN" sz="1600" dirty="0" smtClean="0">
                <a:solidFill>
                  <a:schemeClr val="tx2"/>
                </a:solidFill>
                <a:sym typeface="Wingdings" pitchFamily="2" charset="2"/>
              </a:rPr>
              <a:t>’</a:t>
            </a:r>
            <a:endParaRPr lang="en-US" altLang="zh-CN" sz="1600" dirty="0" smtClean="0">
              <a:solidFill>
                <a:schemeClr val="tx2"/>
              </a:solidFill>
            </a:endParaRP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err="1" smtClean="0">
                <a:solidFill>
                  <a:schemeClr val="tx2"/>
                </a:solidFill>
              </a:rPr>
              <a:t>Hdcp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err="1" smtClean="0">
                <a:solidFill>
                  <a:schemeClr val="tx2"/>
                </a:solidFill>
              </a:rPr>
              <a:t>DRMKey</a:t>
            </a:r>
            <a:r>
              <a:rPr lang="en-US" altLang="zh-CN" sz="1600" dirty="0" smtClean="0">
                <a:solidFill>
                  <a:schemeClr val="tx2"/>
                </a:solidFill>
              </a:rPr>
              <a:t> </a:t>
            </a:r>
            <a:r>
              <a:rPr lang="en-US" altLang="zh-CN" sz="1600" dirty="0" smtClean="0">
                <a:solidFill>
                  <a:schemeClr val="tx2"/>
                </a:solidFill>
              </a:rPr>
              <a:t>file </a:t>
            </a:r>
            <a:r>
              <a:rPr lang="en-US" altLang="zh-CN" sz="1600" dirty="0" smtClean="0">
                <a:solidFill>
                  <a:schemeClr val="tx2"/>
                </a:solidFill>
              </a:rPr>
              <a:t>select </a:t>
            </a:r>
            <a:r>
              <a:rPr lang="en-US" altLang="zh-CN" sz="1600" dirty="0" smtClean="0">
                <a:solidFill>
                  <a:schemeClr val="tx2"/>
                </a:solidFill>
                <a:sym typeface="Wingdings" pitchFamily="2" charset="2"/>
              </a:rPr>
              <a:t></a:t>
            </a:r>
            <a:r>
              <a:rPr lang="en-US" altLang="zh-CN" sz="1600" dirty="0" smtClean="0">
                <a:solidFill>
                  <a:schemeClr val="tx2"/>
                </a:solidFill>
                <a:sym typeface="Wingdings" pitchFamily="2" charset="2"/>
              </a:rPr>
              <a:t> ‘ </a:t>
            </a:r>
            <a:r>
              <a:rPr lang="en-US" altLang="zh-CN" sz="1600" dirty="0" err="1" smtClean="0">
                <a:solidFill>
                  <a:schemeClr val="tx2"/>
                </a:solidFill>
                <a:sym typeface="Wingdings" pitchFamily="2" charset="2"/>
              </a:rPr>
              <a:t>Hdcp&amp;Drmkey</a:t>
            </a:r>
            <a:r>
              <a:rPr lang="en-US" altLang="zh-CN" sz="1600" dirty="0" smtClean="0">
                <a:solidFill>
                  <a:schemeClr val="tx2"/>
                </a:solidFill>
                <a:sym typeface="Wingdings" pitchFamily="2" charset="2"/>
              </a:rPr>
              <a:t>’</a:t>
            </a:r>
            <a:endParaRPr lang="en-US" altLang="zh-CN" sz="1600" dirty="0" smtClean="0">
              <a:solidFill>
                <a:schemeClr val="tx2"/>
              </a:solidFill>
            </a:endParaRPr>
          </a:p>
          <a:p>
            <a:pPr lvl="1">
              <a:buClr>
                <a:srgbClr val="00B050"/>
              </a:buClr>
              <a:buFont typeface="Wingdings" pitchFamily="2" charset="2"/>
              <a:buChar char="ü"/>
            </a:pPr>
            <a:r>
              <a:rPr lang="en-US" altLang="zh-CN" sz="1600" dirty="0" err="1" smtClean="0">
                <a:solidFill>
                  <a:schemeClr val="tx2"/>
                </a:solidFill>
              </a:rPr>
              <a:t>Datacard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smtClean="0">
                <a:solidFill>
                  <a:schemeClr val="tx2"/>
                </a:solidFill>
              </a:rPr>
              <a:t>External Modem</a:t>
            </a:r>
            <a:r>
              <a:rPr lang="zh-CN" altLang="en-US" sz="1600" dirty="0" smtClean="0">
                <a:solidFill>
                  <a:schemeClr val="tx2"/>
                </a:solidFill>
              </a:rPr>
              <a:t>、</a:t>
            </a:r>
            <a:r>
              <a:rPr lang="en-US" altLang="zh-CN" sz="1600" dirty="0" smtClean="0">
                <a:solidFill>
                  <a:schemeClr val="tx2"/>
                </a:solidFill>
              </a:rPr>
              <a:t>SP Security USB</a:t>
            </a:r>
            <a:br>
              <a:rPr lang="en-US" altLang="zh-CN" sz="1600" dirty="0" smtClean="0">
                <a:solidFill>
                  <a:schemeClr val="tx2"/>
                </a:solidFill>
              </a:rPr>
            </a:br>
            <a:r>
              <a:rPr lang="en-US" altLang="zh-CN" sz="1600" dirty="0" smtClean="0">
                <a:solidFill>
                  <a:schemeClr val="tx2"/>
                </a:solidFill>
                <a:sym typeface="Wingdings" pitchFamily="2" charset="2"/>
              </a:rPr>
              <a:t> ‘Option’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DC7C1D-31A2-472C-B66A-E60BF5DAF3D8}" type="datetime1">
              <a:rPr lang="ja-JP" altLang="en-US" smtClean="0"/>
              <a:pPr>
                <a:defRPr/>
              </a:pPr>
              <a:t>2013/7/18</a:t>
            </a:fld>
            <a:endParaRPr lang="en-US" altLang="ja-JP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TW" smtClean="0"/>
              <a:t>Copyright © MediaTek Inc. All rights reserved.</a:t>
            </a:r>
            <a:endParaRPr lang="en-US" altLang="zh-TW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F3FC1B-DA4C-494A-BD87-4CCBFBFB0D54}" type="slidenum">
              <a:rPr lang="en-US" altLang="ja-JP" smtClean="0"/>
              <a:pPr>
                <a:defRPr/>
              </a:pPr>
              <a:t>8</a:t>
            </a:fld>
            <a:endParaRPr lang="en-US" altLang="ja-JP"/>
          </a:p>
        </p:txBody>
      </p:sp>
      <p:sp>
        <p:nvSpPr>
          <p:cNvPr id="9" name="圆角矩形 8"/>
          <p:cNvSpPr/>
          <p:nvPr/>
        </p:nvSpPr>
        <p:spPr bwMode="auto">
          <a:xfrm>
            <a:off x="6967542" y="1304916"/>
            <a:ext cx="2209800" cy="838200"/>
          </a:xfrm>
          <a:prstGeom prst="roundRect">
            <a:avLst/>
          </a:prstGeom>
          <a:solidFill>
            <a:srgbClr val="FF0000">
              <a:alpha val="0"/>
            </a:srgbClr>
          </a:solidFill>
          <a:ln w="38100">
            <a:solidFill>
              <a:srgbClr val="FF0000"/>
            </a:solidFill>
            <a:prstDash val="sysDash"/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圆角矩形 9"/>
          <p:cNvSpPr/>
          <p:nvPr/>
        </p:nvSpPr>
        <p:spPr bwMode="auto">
          <a:xfrm>
            <a:off x="5429256" y="4500570"/>
            <a:ext cx="1371600" cy="457200"/>
          </a:xfrm>
          <a:prstGeom prst="roundRect">
            <a:avLst/>
          </a:prstGeom>
          <a:solidFill>
            <a:srgbClr val="FF0000">
              <a:alpha val="0"/>
            </a:srgbClr>
          </a:solidFill>
          <a:ln w="38100">
            <a:solidFill>
              <a:srgbClr val="FF0000"/>
            </a:solidFill>
            <a:prstDash val="sysDash"/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TK_PPT">
  <a:themeElements>
    <a:clrScheme name="Internal Us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ternal Use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noFill/>
          <a:miter lim="800000"/>
          <a:headEnd/>
          <a:tailEnd/>
        </a:ln>
      </a:spPr>
      <a:bodyPr/>
      <a:lstStyle>
        <a:defPPr>
          <a:defRPr dirty="0"/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 w="0">
          <a:noFill/>
          <a:miter lim="800000"/>
          <a:headEnd/>
          <a:tailEnd/>
        </a:ln>
      </a:spPr>
      <a:bodyPr vert="eaVert"/>
      <a:lstStyle>
        <a:defPPr eaLnBrk="0" hangingPunct="0">
          <a:defRPr sz="800" dirty="0">
            <a:solidFill>
              <a:srgbClr val="0000FF"/>
            </a:solidFill>
            <a:latin typeface="Courier New" pitchFamily="49" charset="0"/>
            <a:cs typeface="Courier New" pitchFamily="49" charset="0"/>
          </a:defRPr>
        </a:defPPr>
      </a:lstStyle>
    </a:txDef>
  </a:objectDefaults>
  <a:extraClrSchemeLst>
    <a:extraClrScheme>
      <a:clrScheme name="Internal Us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ternal Us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ternal Us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MTK_PPT</Template>
  <TotalTime>579</TotalTime>
  <Words>1432</Words>
  <Application>Microsoft Office PowerPoint</Application>
  <PresentationFormat>全屏显示(4:3)</PresentationFormat>
  <Paragraphs>243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MTK_PPT</vt:lpstr>
      <vt:lpstr>SN Tool Introduce</vt:lpstr>
      <vt:lpstr>Agenda</vt:lpstr>
      <vt:lpstr>SN write option introduce</vt:lpstr>
      <vt:lpstr>SN write option introduce</vt:lpstr>
      <vt:lpstr>SN write option introduce - Special setting</vt:lpstr>
      <vt:lpstr>SN write option introduce - Special setting</vt:lpstr>
      <vt:lpstr>New SN Tool UI</vt:lpstr>
      <vt:lpstr>New SN Tool UI - new main panel</vt:lpstr>
      <vt:lpstr>New SN Tool UI - Modify Item </vt:lpstr>
      <vt:lpstr>New UI Modify Item - Engineer Mode</vt:lpstr>
      <vt:lpstr>New UI Modify Item - Operator Mode</vt:lpstr>
      <vt:lpstr>New UI Modify Item - Head check mechanism </vt:lpstr>
      <vt:lpstr>New UI Modify Item - Scan Dialog</vt:lpstr>
      <vt:lpstr>SN Tool write procedure example</vt:lpstr>
      <vt:lpstr>SN Write Example - Barcode &amp; IMEI(META Mode)</vt:lpstr>
      <vt:lpstr>SN Write Example - Barc/IMEI/BT/Wifi(META Mode)</vt:lpstr>
      <vt:lpstr>SN 写号示范 - IMEI/BT(META Mode)</vt:lpstr>
      <vt:lpstr>How to debug when write fail</vt:lpstr>
      <vt:lpstr>幻灯片 18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 Tool Introduce</dc:title>
  <dc:creator>mtk71518</dc:creator>
  <cp:lastModifiedBy>mtk71518</cp:lastModifiedBy>
  <cp:revision>24</cp:revision>
  <dcterms:created xsi:type="dcterms:W3CDTF">2013-07-15T08:50:21Z</dcterms:created>
  <dcterms:modified xsi:type="dcterms:W3CDTF">2013-07-18T05:52:49Z</dcterms:modified>
</cp:coreProperties>
</file>